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82"/>
  </p:notesMasterIdLst>
  <p:sldIdLst>
    <p:sldId id="256" r:id="rId2"/>
    <p:sldId id="394" r:id="rId3"/>
    <p:sldId id="364" r:id="rId4"/>
    <p:sldId id="257" r:id="rId5"/>
    <p:sldId id="258" r:id="rId6"/>
    <p:sldId id="384" r:id="rId7"/>
    <p:sldId id="385" r:id="rId8"/>
    <p:sldId id="410" r:id="rId9"/>
    <p:sldId id="403" r:id="rId10"/>
    <p:sldId id="259" r:id="rId11"/>
    <p:sldId id="387" r:id="rId12"/>
    <p:sldId id="411" r:id="rId13"/>
    <p:sldId id="260" r:id="rId14"/>
    <p:sldId id="261" r:id="rId15"/>
    <p:sldId id="262" r:id="rId16"/>
    <p:sldId id="263" r:id="rId17"/>
    <p:sldId id="264" r:id="rId18"/>
    <p:sldId id="265" r:id="rId19"/>
    <p:sldId id="371" r:id="rId20"/>
    <p:sldId id="376" r:id="rId21"/>
    <p:sldId id="266" r:id="rId22"/>
    <p:sldId id="379" r:id="rId23"/>
    <p:sldId id="412" r:id="rId24"/>
    <p:sldId id="269" r:id="rId25"/>
    <p:sldId id="270" r:id="rId26"/>
    <p:sldId id="271" r:id="rId27"/>
    <p:sldId id="272" r:id="rId28"/>
    <p:sldId id="273" r:id="rId29"/>
    <p:sldId id="275" r:id="rId30"/>
    <p:sldId id="276" r:id="rId31"/>
    <p:sldId id="380" r:id="rId32"/>
    <p:sldId id="372" r:id="rId33"/>
    <p:sldId id="381" r:id="rId34"/>
    <p:sldId id="279" r:id="rId35"/>
    <p:sldId id="280" r:id="rId36"/>
    <p:sldId id="281" r:id="rId37"/>
    <p:sldId id="312" r:id="rId38"/>
    <p:sldId id="373" r:id="rId39"/>
    <p:sldId id="382" r:id="rId40"/>
    <p:sldId id="284" r:id="rId41"/>
    <p:sldId id="365" r:id="rId42"/>
    <p:sldId id="285" r:id="rId43"/>
    <p:sldId id="287" r:id="rId44"/>
    <p:sldId id="288" r:id="rId45"/>
    <p:sldId id="289" r:id="rId46"/>
    <p:sldId id="409" r:id="rId47"/>
    <p:sldId id="290" r:id="rId48"/>
    <p:sldId id="300" r:id="rId49"/>
    <p:sldId id="301" r:id="rId50"/>
    <p:sldId id="302" r:id="rId51"/>
    <p:sldId id="306" r:id="rId52"/>
    <p:sldId id="309" r:id="rId53"/>
    <p:sldId id="310" r:id="rId54"/>
    <p:sldId id="293" r:id="rId55"/>
    <p:sldId id="374" r:id="rId56"/>
    <p:sldId id="383" r:id="rId57"/>
    <p:sldId id="366" r:id="rId58"/>
    <p:sldId id="342" r:id="rId59"/>
    <p:sldId id="343" r:id="rId60"/>
    <p:sldId id="345" r:id="rId61"/>
    <p:sldId id="346" r:id="rId62"/>
    <p:sldId id="404" r:id="rId63"/>
    <p:sldId id="395" r:id="rId64"/>
    <p:sldId id="368" r:id="rId65"/>
    <p:sldId id="340" r:id="rId66"/>
    <p:sldId id="369" r:id="rId67"/>
    <p:sldId id="377" r:id="rId68"/>
    <p:sldId id="390" r:id="rId69"/>
    <p:sldId id="378" r:id="rId70"/>
    <p:sldId id="392" r:id="rId71"/>
    <p:sldId id="391" r:id="rId72"/>
    <p:sldId id="393" r:id="rId73"/>
    <p:sldId id="375" r:id="rId74"/>
    <p:sldId id="370" r:id="rId75"/>
    <p:sldId id="351" r:id="rId76"/>
    <p:sldId id="352" r:id="rId77"/>
    <p:sldId id="353" r:id="rId78"/>
    <p:sldId id="356" r:id="rId79"/>
    <p:sldId id="357" r:id="rId80"/>
    <p:sldId id="402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0F653E-E5A8-482E-A89C-BAE4709CDDB2}">
          <p14:sldIdLst>
            <p14:sldId id="256"/>
            <p14:sldId id="394"/>
            <p14:sldId id="364"/>
            <p14:sldId id="257"/>
            <p14:sldId id="258"/>
            <p14:sldId id="384"/>
            <p14:sldId id="385"/>
            <p14:sldId id="410"/>
            <p14:sldId id="403"/>
            <p14:sldId id="259"/>
            <p14:sldId id="387"/>
            <p14:sldId id="411"/>
            <p14:sldId id="260"/>
            <p14:sldId id="261"/>
            <p14:sldId id="262"/>
            <p14:sldId id="263"/>
            <p14:sldId id="264"/>
            <p14:sldId id="265"/>
          </p14:sldIdLst>
        </p14:section>
        <p14:section name="Untitled Section" id="{580AAD03-7274-4D16-8D82-93BA6EEC9891}">
          <p14:sldIdLst/>
        </p14:section>
        <p14:section name="Untitled Section" id="{617BED48-8201-4931-9FCD-4D8FE2B57D7B}">
          <p14:sldIdLst>
            <p14:sldId id="371"/>
            <p14:sldId id="376"/>
            <p14:sldId id="266"/>
            <p14:sldId id="379"/>
            <p14:sldId id="412"/>
            <p14:sldId id="269"/>
            <p14:sldId id="270"/>
            <p14:sldId id="271"/>
            <p14:sldId id="272"/>
            <p14:sldId id="273"/>
            <p14:sldId id="275"/>
            <p14:sldId id="276"/>
            <p14:sldId id="380"/>
            <p14:sldId id="372"/>
            <p14:sldId id="381"/>
            <p14:sldId id="279"/>
            <p14:sldId id="280"/>
            <p14:sldId id="281"/>
            <p14:sldId id="312"/>
            <p14:sldId id="373"/>
            <p14:sldId id="382"/>
            <p14:sldId id="284"/>
            <p14:sldId id="365"/>
            <p14:sldId id="285"/>
            <p14:sldId id="287"/>
            <p14:sldId id="288"/>
            <p14:sldId id="289"/>
            <p14:sldId id="409"/>
            <p14:sldId id="290"/>
            <p14:sldId id="300"/>
            <p14:sldId id="301"/>
            <p14:sldId id="302"/>
            <p14:sldId id="306"/>
            <p14:sldId id="309"/>
            <p14:sldId id="310"/>
            <p14:sldId id="293"/>
            <p14:sldId id="374"/>
            <p14:sldId id="383"/>
            <p14:sldId id="366"/>
            <p14:sldId id="342"/>
            <p14:sldId id="343"/>
            <p14:sldId id="345"/>
            <p14:sldId id="346"/>
            <p14:sldId id="404"/>
            <p14:sldId id="395"/>
            <p14:sldId id="368"/>
            <p14:sldId id="340"/>
            <p14:sldId id="369"/>
            <p14:sldId id="377"/>
            <p14:sldId id="390"/>
            <p14:sldId id="378"/>
            <p14:sldId id="392"/>
            <p14:sldId id="391"/>
            <p14:sldId id="393"/>
            <p14:sldId id="375"/>
            <p14:sldId id="370"/>
            <p14:sldId id="351"/>
            <p14:sldId id="352"/>
            <p14:sldId id="353"/>
            <p14:sldId id="356"/>
            <p14:sldId id="357"/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49" autoAdjust="0"/>
  </p:normalViewPr>
  <p:slideViewPr>
    <p:cSldViewPr>
      <p:cViewPr varScale="1">
        <p:scale>
          <a:sx n="61" d="100"/>
          <a:sy n="61" d="100"/>
        </p:scale>
        <p:origin x="31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86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D0334-EB75-4598-B267-DF7F749DA34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A4264-FE34-4F3B-AB5B-198AB8DE5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6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A4264-FE34-4F3B-AB5B-198AB8DE5A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7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A4264-FE34-4F3B-AB5B-198AB8DE5A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7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4AAD347D-5ACD-4C99-B74B-A9C85AD731AF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88212787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10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3759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5794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7799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057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2083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881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8610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000" y="6386598"/>
            <a:ext cx="2133600" cy="2686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2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4509A250-FF31-4206-8172-F9D3106AACB1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0259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8463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2928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1920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4040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2307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809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9731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1C33097-5251-40FC-B953-2306050C40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9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253" y="5219700"/>
            <a:ext cx="914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en-US" b="1" i="1" dirty="0"/>
              <a:t>Teleflex-RÜSCH</a:t>
            </a:r>
          </a:p>
          <a:p>
            <a:pPr algn="r" rtl="1"/>
            <a:endParaRPr lang="en-US" dirty="0"/>
          </a:p>
        </p:txBody>
      </p:sp>
      <p:sp>
        <p:nvSpPr>
          <p:cNvPr id="2" name="AutoShape 2" descr="https://medicine.usask.ca/images/clinical-departments/banner-urology.png"/>
          <p:cNvSpPr>
            <a:spLocks noChangeAspect="1" noChangeArrowheads="1"/>
          </p:cNvSpPr>
          <p:nvPr/>
        </p:nvSpPr>
        <p:spPr bwMode="auto">
          <a:xfrm>
            <a:off x="155574" y="-144463"/>
            <a:ext cx="3654426" cy="36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medicine.usask.ca/images/clinical-departments/banner-urolog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medicine.usask.ca/images/clinical-departments/banner-urology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38225" cy="4648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3EE6BA-97D0-4C45-A435-FCE5B9758BE8}"/>
              </a:ext>
            </a:extLst>
          </p:cNvPr>
          <p:cNvSpPr/>
          <p:nvPr/>
        </p:nvSpPr>
        <p:spPr>
          <a:xfrm>
            <a:off x="4343400" y="3509975"/>
            <a:ext cx="609600" cy="3000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19677F-1947-4168-9B93-4B5E582B0077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B721C9-533E-41C3-B569-9852238DE78A}"/>
              </a:ext>
            </a:extLst>
          </p:cNvPr>
          <p:cNvSpPr/>
          <p:nvPr/>
        </p:nvSpPr>
        <p:spPr>
          <a:xfrm>
            <a:off x="3847810" y="6515100"/>
            <a:ext cx="133379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39113B-01FD-428E-A329-AC42D2CD9AB5}"/>
              </a:ext>
            </a:extLst>
          </p:cNvPr>
          <p:cNvSpPr/>
          <p:nvPr/>
        </p:nvSpPr>
        <p:spPr>
          <a:xfrm>
            <a:off x="0" y="0"/>
            <a:ext cx="914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4D7E73-96ED-4388-A1C5-C61B5ABA0391}"/>
              </a:ext>
            </a:extLst>
          </p:cNvPr>
          <p:cNvSpPr/>
          <p:nvPr/>
        </p:nvSpPr>
        <p:spPr>
          <a:xfrm>
            <a:off x="0" y="5334000"/>
            <a:ext cx="9155253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5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8"/>
          <p:cNvSpPr txBox="1">
            <a:spLocks/>
          </p:cNvSpPr>
          <p:nvPr/>
        </p:nvSpPr>
        <p:spPr>
          <a:xfrm>
            <a:off x="-952500" y="4999037"/>
            <a:ext cx="4038600" cy="117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defRPr/>
            </a:pP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سیستوسکوپ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(</a:t>
            </a:r>
            <a:r>
              <a:rPr lang="en-US" sz="2000" dirty="0" err="1">
                <a:cs typeface="B Nazanin" panose="00000400000000000000" pitchFamily="2" charset="-78"/>
              </a:rPr>
              <a:t>Cystoscope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)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  <a:p>
            <a:pPr marL="742950" marR="0" lvl="1" indent="-28575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مثانه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7437" y="3810"/>
            <a:ext cx="5054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dirty="0">
                <a:solidFill>
                  <a:schemeClr val="bg1"/>
                </a:solidFill>
                <a:cs typeface="B Nazanin" panose="00000400000000000000" pitchFamily="2" charset="-78"/>
              </a:rPr>
              <a:t>ابزارهای مورد استفاده در اورولوژی</a:t>
            </a:r>
            <a:endParaRPr lang="en-US" sz="32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1905000" y="812263"/>
            <a:ext cx="5715000" cy="9144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b="1" dirty="0"/>
              <a:t>سيستوسكوپ</a:t>
            </a:r>
            <a:r>
              <a:rPr lang="fa-IR" sz="360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927481"/>
            <a:ext cx="6057900" cy="42447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92F15D-0020-466A-8FF3-C3BAFE549732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7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876800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1828800" y="685800"/>
            <a:ext cx="5638800" cy="61264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/>
              <a:t>يوروتروسكوپ</a:t>
            </a:r>
            <a:endParaRPr lang="en-US" sz="2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5CE29B-AD1A-4F8E-95F6-7D5C07967B1C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68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1905000" y="812263"/>
            <a:ext cx="5715000" cy="9144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b="1" dirty="0"/>
              <a:t>نفروسكوپ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81200"/>
            <a:ext cx="5643454" cy="441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163234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جهت ديدن داخل كليه 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BB9C8-01B3-4FB9-8A6D-3AEE69AF89DB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57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731" y="1842196"/>
            <a:ext cx="2617788" cy="42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26003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810000" y="2286000"/>
            <a:ext cx="239681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a-IR" b="1" kern="0" dirty="0">
                <a:solidFill>
                  <a:srgbClr val="000050"/>
                </a:solidFill>
              </a:rPr>
              <a:t>کلیه</a:t>
            </a:r>
            <a:r>
              <a:rPr lang="en-US" b="1" kern="0" dirty="0">
                <a:solidFill>
                  <a:srgbClr val="000050"/>
                </a:solidFill>
              </a:rPr>
              <a:t> (Kidney)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lvl="0"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 </a:t>
            </a:r>
            <a:r>
              <a:rPr kumimoji="0" lang="fa-IR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لگنچه کلیه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 (Renal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 pelvis)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lvl="0">
              <a:defRPr/>
            </a:pPr>
            <a:r>
              <a:rPr kumimoji="0" lang="fa-IR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حالب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 (</a:t>
            </a:r>
            <a:r>
              <a:rPr lang="en-GB" b="1" kern="0" dirty="0">
                <a:solidFill>
                  <a:srgbClr val="000050"/>
                </a:solidFill>
              </a:rPr>
              <a:t>Ureter)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b="1" kern="0" dirty="0">
              <a:solidFill>
                <a:srgbClr val="000050"/>
              </a:solidFill>
            </a:endParaRPr>
          </a:p>
          <a:p>
            <a:pPr lvl="0">
              <a:defRPr/>
            </a:pPr>
            <a:r>
              <a:rPr kumimoji="0" lang="fa-IR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مثانه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 (</a:t>
            </a:r>
            <a:r>
              <a:rPr lang="en-GB" b="1" kern="0" dirty="0">
                <a:solidFill>
                  <a:srgbClr val="000050"/>
                </a:solidFill>
              </a:rPr>
              <a:t>Bladder)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1" i="0" u="none" strike="noStrike" kern="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</a:endParaRPr>
          </a:p>
          <a:p>
            <a:pPr lvl="0">
              <a:defRPr/>
            </a:pPr>
            <a:r>
              <a:rPr kumimoji="0" lang="fa-IR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مجرای ادرار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 (</a:t>
            </a:r>
            <a:r>
              <a:rPr lang="en-GB" b="1" kern="0" dirty="0">
                <a:solidFill>
                  <a:srgbClr val="000050"/>
                </a:solidFill>
              </a:rPr>
              <a:t>Urethra)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32" y="2360999"/>
            <a:ext cx="2254468" cy="14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342">
            <a:off x="5885392" y="2611039"/>
            <a:ext cx="1717254" cy="10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05" y="3466885"/>
            <a:ext cx="2593062" cy="16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6399" y="3537314"/>
            <a:ext cx="2171190" cy="13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2142">
            <a:off x="1870755" y="2761476"/>
            <a:ext cx="1947187" cy="12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09762" y="2387237"/>
            <a:ext cx="1898148" cy="11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5791200" y="5410200"/>
            <a:ext cx="457200" cy="36534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H="1" flipV="1">
            <a:off x="2209800" y="4953000"/>
            <a:ext cx="1598110" cy="82254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5303351" y="4496844"/>
            <a:ext cx="1828579" cy="1143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 flipV="1">
            <a:off x="2438399" y="4573044"/>
            <a:ext cx="1409189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676398" y="1466415"/>
            <a:ext cx="72539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	</a:t>
            </a:r>
            <a:r>
              <a:rPr kumimoji="0" lang="fa-IR" sz="20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cs typeface="B Nazanin" panose="00000400000000000000" pitchFamily="2" charset="-78"/>
              </a:rPr>
              <a:t>اورولوژی</a:t>
            </a:r>
            <a:r>
              <a:rPr kumimoji="0" lang="fa-IR" sz="2000" b="1" i="0" u="none" strike="noStrike" kern="0" cap="none" spc="0" normalizeH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cs typeface="B Nazanin" panose="00000400000000000000" pitchFamily="2" charset="-78"/>
              </a:rPr>
              <a:t> در مورد بررسی بیماری های دستگاه مجاری ادراری می باشد</a:t>
            </a:r>
            <a:r>
              <a:rPr kumimoji="0" lang="fa-IR" sz="2000" b="1" i="0" u="none" strike="noStrike" kern="0" cap="none" spc="0" normalizeH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838200"/>
            <a:ext cx="493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dirty="0">
                <a:cs typeface="B Nazanin" panose="00000400000000000000" pitchFamily="2" charset="-78"/>
              </a:rPr>
              <a:t>آناتومی دستگاه های مجاری ادراری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BBB75D-26FF-4B36-A38D-C4A2E9B2FED0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9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2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94" y="951899"/>
            <a:ext cx="3762375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71054" y="1050480"/>
            <a:ext cx="1327608" cy="48013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287CA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287CA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Kidney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Calyx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Renal pelvis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Ureter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b="1" kern="0" dirty="0">
              <a:solidFill>
                <a:srgbClr val="000050"/>
              </a:solidFill>
            </a:endParaRPr>
          </a:p>
          <a:p>
            <a:r>
              <a:rPr lang="en-GB" b="1" dirty="0" err="1">
                <a:solidFill>
                  <a:srgbClr val="000050"/>
                </a:solidFill>
              </a:rPr>
              <a:t>Ostium</a:t>
            </a:r>
            <a:endParaRPr kumimoji="0" lang="fa-IR" sz="1800" b="1" i="0" u="none" strike="noStrike" kern="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Bladder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Prostate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</a:rPr>
              <a:t>Urethra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92225" y="1828800"/>
            <a:ext cx="4346575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219200" y="2286000"/>
            <a:ext cx="45720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795396" y="2133600"/>
            <a:ext cx="4343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92225" y="3276600"/>
            <a:ext cx="4879975" cy="1745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457195" y="5410200"/>
            <a:ext cx="5157787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457195" y="4572000"/>
            <a:ext cx="5019805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457195" y="4229100"/>
            <a:ext cx="5157786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457194" y="4038600"/>
            <a:ext cx="5248406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28FACDB-1874-4D6E-A8F6-75A47BC982F9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838200"/>
            <a:ext cx="205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آناتومی کلیه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2975"/>
            <a:ext cx="6594143" cy="466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417403-601A-4302-9FF8-90663846F2FB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9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4400" y="839017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dirty="0">
                <a:cs typeface="B Nazanin" panose="00000400000000000000" pitchFamily="2" charset="-78"/>
              </a:rPr>
              <a:t>آناتومی مثانه</a:t>
            </a:r>
            <a:endParaRPr lang="en-US" sz="3200" dirty="0">
              <a:cs typeface="B Nazanin" panose="00000400000000000000" pitchFamily="2" charset="-78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23792"/>
            <a:ext cx="7162800" cy="459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5F7394-2030-4736-88FE-5F21BB277F92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5962" y="1005335"/>
            <a:ext cx="56717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>
                <a:cs typeface="B Nazanin" panose="00000400000000000000" pitchFamily="2" charset="-78"/>
              </a:rPr>
              <a:t>محدوده کاربردی وسایل </a:t>
            </a:r>
            <a:r>
              <a:rPr lang="fa-IR" sz="3200" dirty="0" err="1">
                <a:cs typeface="B Nazanin" panose="00000400000000000000" pitchFamily="2" charset="-78"/>
              </a:rPr>
              <a:t>اورورولوژی</a:t>
            </a:r>
            <a:r>
              <a:rPr lang="fa-IR" sz="3200" dirty="0">
                <a:cs typeface="B Nazanin" panose="00000400000000000000" pitchFamily="2" charset="-78"/>
              </a:rPr>
              <a:t> کجاست</a:t>
            </a:r>
            <a:endParaRPr lang="en-US" sz="3200" dirty="0">
              <a:cs typeface="B Nazanin" panose="00000400000000000000" pitchFamily="2" charset="-78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26003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617788" cy="42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86919" y="1981200"/>
            <a:ext cx="130356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a-IR" sz="2000" b="1" dirty="0" err="1">
                <a:solidFill>
                  <a:srgbClr val="00005C"/>
                </a:solidFill>
                <a:cs typeface="B Nazanin" panose="00000400000000000000" pitchFamily="2" charset="-78"/>
              </a:rPr>
              <a:t>نفروستومی</a:t>
            </a:r>
            <a:endParaRPr lang="de-DE" sz="2000" b="1" dirty="0">
              <a:solidFill>
                <a:srgbClr val="00005C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2000" b="1" dirty="0" err="1">
                <a:solidFill>
                  <a:srgbClr val="00005C"/>
                </a:solidFill>
                <a:cs typeface="B Nazanin" panose="00000400000000000000" pitchFamily="2" charset="-78"/>
              </a:rPr>
              <a:t>استنت</a:t>
            </a:r>
            <a:r>
              <a:rPr lang="fa-IR" sz="2000" b="1" dirty="0">
                <a:solidFill>
                  <a:srgbClr val="00005C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00005C"/>
                </a:solidFill>
                <a:cs typeface="B Nazanin" panose="00000400000000000000" pitchFamily="2" charset="-78"/>
              </a:rPr>
              <a:t>حالب</a:t>
            </a:r>
            <a:endParaRPr lang="de-DE" sz="2000" b="1" dirty="0">
              <a:solidFill>
                <a:srgbClr val="00005C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2000" b="1" dirty="0" err="1">
                <a:solidFill>
                  <a:srgbClr val="00005C"/>
                </a:solidFill>
                <a:cs typeface="B Nazanin" panose="00000400000000000000" pitchFamily="2" charset="-78"/>
              </a:rPr>
              <a:t>سوند</a:t>
            </a:r>
            <a:r>
              <a:rPr lang="fa-IR" sz="2000" b="1" dirty="0">
                <a:solidFill>
                  <a:srgbClr val="00005C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00005C"/>
                </a:solidFill>
                <a:cs typeface="B Nazanin" panose="00000400000000000000" pitchFamily="2" charset="-78"/>
              </a:rPr>
              <a:t>حالب</a:t>
            </a:r>
            <a:endParaRPr lang="de-DE" sz="2000" b="1" dirty="0">
              <a:solidFill>
                <a:srgbClr val="00005C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2000" b="1" dirty="0" err="1">
                <a:solidFill>
                  <a:srgbClr val="00005C"/>
                </a:solidFill>
                <a:cs typeface="B Nazanin" panose="00000400000000000000" pitchFamily="2" charset="-78"/>
              </a:rPr>
              <a:t>گاید</a:t>
            </a:r>
            <a:r>
              <a:rPr lang="fa-IR" sz="2000" b="1" dirty="0">
                <a:solidFill>
                  <a:srgbClr val="00005C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 err="1">
                <a:solidFill>
                  <a:srgbClr val="00005C"/>
                </a:solidFill>
                <a:cs typeface="B Nazanin" panose="00000400000000000000" pitchFamily="2" charset="-78"/>
              </a:rPr>
              <a:t>وایر</a:t>
            </a:r>
            <a:endParaRPr lang="de-DE" sz="2000" b="1" dirty="0">
              <a:solidFill>
                <a:srgbClr val="00005C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2000" b="1" dirty="0" err="1">
                <a:solidFill>
                  <a:srgbClr val="00005C"/>
                </a:solidFill>
                <a:cs typeface="B Nazanin" panose="00000400000000000000" pitchFamily="2" charset="-78"/>
              </a:rPr>
              <a:t>بسکت</a:t>
            </a:r>
            <a:endParaRPr lang="fa-IR" sz="2000" b="1" dirty="0">
              <a:solidFill>
                <a:srgbClr val="00005C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2000" dirty="0" err="1">
                <a:solidFill>
                  <a:srgbClr val="00005C"/>
                </a:solidFill>
              </a:rPr>
              <a:t>سوند</a:t>
            </a:r>
            <a:r>
              <a:rPr lang="fa-IR" sz="2000" dirty="0">
                <a:solidFill>
                  <a:srgbClr val="00005C"/>
                </a:solidFill>
              </a:rPr>
              <a:t> </a:t>
            </a:r>
            <a:r>
              <a:rPr lang="fa-IR" sz="2000" dirty="0" err="1">
                <a:solidFill>
                  <a:srgbClr val="00005C"/>
                </a:solidFill>
              </a:rPr>
              <a:t>فولی</a:t>
            </a:r>
            <a:endParaRPr lang="de-DE" sz="2000" dirty="0">
              <a:solidFill>
                <a:srgbClr val="00005C"/>
              </a:solidFill>
            </a:endParaRPr>
          </a:p>
          <a:p>
            <a:pPr algn="ctr"/>
            <a:endParaRPr lang="de-DE" sz="2000" b="1" dirty="0">
              <a:solidFill>
                <a:srgbClr val="00005C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133600" y="2133600"/>
            <a:ext cx="2053319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90481" y="2133600"/>
            <a:ext cx="2281919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985962" y="2460842"/>
            <a:ext cx="2200957" cy="2061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985962" y="2841502"/>
            <a:ext cx="2200957" cy="1091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905000" y="3124200"/>
            <a:ext cx="2438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752600" y="3352800"/>
            <a:ext cx="25908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286000" y="3429000"/>
            <a:ext cx="20574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90481" y="2460842"/>
            <a:ext cx="2358119" cy="2061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490481" y="2841502"/>
            <a:ext cx="235811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257800" y="3104584"/>
            <a:ext cx="2743200" cy="958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257800" y="3429000"/>
            <a:ext cx="2133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257800" y="3429000"/>
            <a:ext cx="22860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286000" y="3733800"/>
            <a:ext cx="2057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257800" y="3733800"/>
            <a:ext cx="2451894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79EB63F-2168-43C8-A9E9-2820D17EA06B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4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 txBox="1">
            <a:spLocks/>
          </p:cNvSpPr>
          <p:nvPr/>
        </p:nvSpPr>
        <p:spPr>
          <a:xfrm>
            <a:off x="381000" y="762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200" dirty="0">
                <a:cs typeface="B Nazanin" panose="00000400000000000000" pitchFamily="2" charset="-78"/>
              </a:rPr>
              <a:t>محصولات اورولوژی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000" dirty="0" err="1">
                <a:cs typeface="B Nazanin" panose="00000400000000000000" pitchFamily="2" charset="-78"/>
              </a:rPr>
              <a:t>سوند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فولی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en-US" sz="2000" dirty="0">
                <a:cs typeface="B Nazanin" panose="00000400000000000000" pitchFamily="2" charset="-78"/>
              </a:rPr>
              <a:t>Foley Catheter</a:t>
            </a:r>
          </a:p>
          <a:p>
            <a:pPr algn="r" rtl="1"/>
            <a:r>
              <a:rPr lang="fa-IR" sz="2000" dirty="0" err="1">
                <a:cs typeface="B Nazanin" panose="00000400000000000000" pitchFamily="2" charset="-78"/>
              </a:rPr>
              <a:t>کتتر</a:t>
            </a:r>
            <a:r>
              <a:rPr lang="fa-IR" sz="2000" dirty="0">
                <a:cs typeface="B Nazanin" panose="00000400000000000000" pitchFamily="2" charset="-78"/>
              </a:rPr>
              <a:t> مثانه بدون بالن</a:t>
            </a:r>
            <a:r>
              <a:rPr lang="en-US" sz="2000" dirty="0">
                <a:cs typeface="B Nazanin" panose="00000400000000000000" pitchFamily="2" charset="-78"/>
              </a:rPr>
              <a:t>Self-Retaining Catheter    </a:t>
            </a:r>
          </a:p>
          <a:p>
            <a:pPr algn="r" rtl="1"/>
            <a:r>
              <a:rPr lang="fa-IR" sz="2000" dirty="0" err="1">
                <a:cs typeface="B Nazanin" panose="00000400000000000000" pitchFamily="2" charset="-78"/>
              </a:rPr>
              <a:t>سیستوکت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en-US" sz="2000" dirty="0">
                <a:cs typeface="B Nazanin" panose="00000400000000000000" pitchFamily="2" charset="-78"/>
              </a:rPr>
              <a:t>Puncture Instrument </a:t>
            </a:r>
          </a:p>
          <a:p>
            <a:pPr algn="r" rtl="1"/>
            <a:r>
              <a:rPr lang="fa-IR" sz="2000" dirty="0" err="1">
                <a:cs typeface="B Nazanin" panose="00000400000000000000" pitchFamily="2" charset="-78"/>
              </a:rPr>
              <a:t>سوند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حالب</a:t>
            </a:r>
            <a:r>
              <a:rPr lang="en-US" sz="2000" dirty="0">
                <a:cs typeface="B Nazanin" panose="00000400000000000000" pitchFamily="2" charset="-78"/>
              </a:rPr>
              <a:t> Ureteral Catheter  </a:t>
            </a:r>
            <a:endParaRPr lang="fa-I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 err="1">
                <a:cs typeface="B Nazanin" panose="00000400000000000000" pitchFamily="2" charset="-78"/>
              </a:rPr>
              <a:t>گاید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وایر</a:t>
            </a:r>
            <a:r>
              <a:rPr lang="en-US" sz="2000" dirty="0">
                <a:cs typeface="B Nazanin" panose="00000400000000000000" pitchFamily="2" charset="-78"/>
              </a:rPr>
              <a:t>  </a:t>
            </a:r>
            <a:r>
              <a:rPr lang="en-US" sz="2000" dirty="0" err="1">
                <a:cs typeface="B Nazanin" panose="00000400000000000000" pitchFamily="2" charset="-78"/>
              </a:rPr>
              <a:t>Guidewire</a:t>
            </a:r>
            <a:r>
              <a:rPr lang="en-US" sz="2000" dirty="0">
                <a:cs typeface="B Nazanin" panose="00000400000000000000" pitchFamily="2" charset="-78"/>
              </a:rPr>
              <a:t> </a:t>
            </a:r>
            <a:endParaRPr lang="fa-I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 err="1">
                <a:cs typeface="B Nazanin" panose="00000400000000000000" pitchFamily="2" charset="-78"/>
              </a:rPr>
              <a:t>استنت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حالب</a:t>
            </a:r>
            <a:r>
              <a:rPr lang="en-US" sz="2000" dirty="0">
                <a:cs typeface="B Nazanin" panose="00000400000000000000" pitchFamily="2" charset="-78"/>
              </a:rPr>
              <a:t> Ureteral Stent </a:t>
            </a:r>
            <a:endParaRPr lang="tr-T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ست </a:t>
            </a:r>
            <a:r>
              <a:rPr lang="fa-IR" sz="2000" dirty="0" err="1">
                <a:cs typeface="B Nazanin" panose="00000400000000000000" pitchFamily="2" charset="-78"/>
              </a:rPr>
              <a:t>نفروستومی</a:t>
            </a:r>
            <a:r>
              <a:rPr lang="en-US" sz="2000" dirty="0">
                <a:cs typeface="B Nazanin" panose="00000400000000000000" pitchFamily="2" charset="-78"/>
              </a:rPr>
              <a:t>  Nephrostomy </a:t>
            </a:r>
            <a:endParaRPr lang="tr-T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 err="1">
                <a:cs typeface="B Nazanin" panose="00000400000000000000" pitchFamily="2" charset="-78"/>
              </a:rPr>
              <a:t>بسکت</a:t>
            </a:r>
            <a:r>
              <a:rPr lang="en-US" sz="2000" dirty="0">
                <a:cs typeface="B Nazanin" panose="00000400000000000000" pitchFamily="2" charset="-78"/>
              </a:rPr>
              <a:t> Basket </a:t>
            </a:r>
            <a:endParaRPr lang="fa-I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 err="1">
                <a:cs typeface="B Nazanin" panose="00000400000000000000" pitchFamily="2" charset="-78"/>
              </a:rPr>
              <a:t>کتتر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یوروداینامیک</a:t>
            </a:r>
            <a:r>
              <a:rPr lang="en-US" sz="2000" dirty="0">
                <a:cs typeface="B Nazanin" panose="00000400000000000000" pitchFamily="2" charset="-78"/>
              </a:rPr>
              <a:t> urodynamic catheter </a:t>
            </a:r>
            <a:endParaRPr lang="fa-IR" sz="2000" dirty="0"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1755948"/>
            <a:ext cx="7162800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7FB36C-4701-4776-BB9F-33779B5EF247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61" y="2031164"/>
            <a:ext cx="552403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964A5"/>
              </a:clrFrom>
              <a:clrTo>
                <a:srgbClr val="0964A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750340" y="6019799"/>
            <a:ext cx="308296" cy="1523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Horizontal Scroll 5"/>
          <p:cNvSpPr/>
          <p:nvPr/>
        </p:nvSpPr>
        <p:spPr>
          <a:xfrm>
            <a:off x="2056877" y="685800"/>
            <a:ext cx="4953000" cy="1219200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>
                <a:cs typeface="B Nazanin" panose="00000400000000000000" pitchFamily="2" charset="-78"/>
              </a:rPr>
              <a:t>سوند هاي فولي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38F19E-E9CD-498A-8839-9B3AFD866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ر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28BC91-6F12-45C8-988A-B36C7273A464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7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33400"/>
          </a:xfrm>
        </p:spPr>
        <p:txBody>
          <a:bodyPr/>
          <a:lstStyle/>
          <a:p>
            <a:r>
              <a:rPr lang="fa-IR" sz="2800" dirty="0">
                <a:cs typeface="B Nazanin" panose="00000400000000000000" pitchFamily="2" charset="-78"/>
              </a:rPr>
              <a:t>فهرست مطالب</a:t>
            </a:r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0" y="1447800"/>
            <a:ext cx="4572000" cy="4800600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معرفي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اورولوژي از ديد كلي 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اصطلاحات رايج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آناتومي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معرفي ابزارهاي اورولوژي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19200"/>
            <a:ext cx="4572000" cy="5029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424A95-1920-4D63-ACE9-91B8BE115A0E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05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1458" y="685800"/>
            <a:ext cx="8001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>
                <a:cs typeface="B Nazanin" panose="00000400000000000000" pitchFamily="2" charset="-78"/>
              </a:rPr>
              <a:t>محصولات ساخته شده از مواد مختلف برای کاربرد های مختلف میباشند.</a:t>
            </a:r>
          </a:p>
          <a:p>
            <a:pPr algn="r" rtl="1"/>
            <a:endParaRPr lang="fa-I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سیلیکون: </a:t>
            </a:r>
            <a:r>
              <a:rPr lang="fa-IR" sz="2000" dirty="0">
                <a:cs typeface="B Nazanin" panose="00000400000000000000" pitchFamily="2" charset="-78"/>
              </a:rPr>
              <a:t>برای استفاده طولانی مدت میباشد. به کتتر های فولی ما </a:t>
            </a:r>
          </a:p>
          <a:p>
            <a:pPr algn="r" rtl="1"/>
            <a:r>
              <a:rPr lang="en-US" sz="2000" dirty="0" err="1">
                <a:cs typeface="B Nazanin" panose="00000400000000000000" pitchFamily="2" charset="-78"/>
              </a:rPr>
              <a:t>Brillant</a:t>
            </a:r>
            <a:r>
              <a:rPr lang="fa-IR" sz="2000" dirty="0">
                <a:cs typeface="B Nazanin" panose="00000400000000000000" pitchFamily="2" charset="-78"/>
              </a:rPr>
              <a:t> میگویند.دارای سطح صاف و هموار در مجرای داخلی و خارجی است. ضد حساسیت است و همچنین از تشکیل رسوب جلوگیری میکند. به دلیل مقاومت سیلیکون برای استفاده طولانی مدت ایده آل می باشد. دارای راحتی بیمار و ظرفیت </a:t>
            </a:r>
            <a:r>
              <a:rPr lang="fa-IR" sz="2000" dirty="0" err="1">
                <a:cs typeface="B Nazanin" panose="00000400000000000000" pitchFamily="2" charset="-78"/>
              </a:rPr>
              <a:t>درناژ</a:t>
            </a:r>
            <a:r>
              <a:rPr lang="fa-IR" sz="2000" dirty="0">
                <a:cs typeface="B Nazanin" panose="00000400000000000000" pitchFamily="2" charset="-78"/>
              </a:rPr>
              <a:t> بالا می باشد. </a:t>
            </a:r>
          </a:p>
          <a:p>
            <a:pPr algn="r" rtl="1"/>
            <a:endParaRPr lang="fa-I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لاتکس: </a:t>
            </a:r>
            <a:r>
              <a:rPr lang="fa-IR" sz="2000" dirty="0">
                <a:cs typeface="B Nazanin" panose="00000400000000000000" pitchFamily="2" charset="-78"/>
              </a:rPr>
              <a:t>کتتر های فولی </a:t>
            </a:r>
            <a:r>
              <a:rPr lang="en-US" sz="2000" dirty="0">
                <a:cs typeface="B Nazanin" panose="00000400000000000000" pitchFamily="2" charset="-78"/>
              </a:rPr>
              <a:t>GOLD</a:t>
            </a:r>
            <a:r>
              <a:rPr lang="fa-IR" sz="2000" dirty="0">
                <a:cs typeface="B Nazanin" panose="00000400000000000000" pitchFamily="2" charset="-78"/>
              </a:rPr>
              <a:t> از ترکیب لاتکس طبیعی ساخته شده است. لاتکس ممکن است منجر به واکنش های آلرژی زا شود. مدت ماندگاری کوتاه مدت است.</a:t>
            </a:r>
          </a:p>
          <a:p>
            <a:pPr algn="r" rtl="1"/>
            <a:endParaRPr lang="fa-IR" sz="2000" dirty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لاتکس با روکش سیلیکون-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SiLaSil</a:t>
            </a:r>
            <a:r>
              <a:rPr lang="fa-IR" sz="2000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: </a:t>
            </a:r>
            <a:r>
              <a:rPr lang="fa-IR" sz="2000" dirty="0">
                <a:cs typeface="B Nazanin" panose="00000400000000000000" pitchFamily="2" charset="-78"/>
              </a:rPr>
              <a:t>لایه سیلیکون-هسته لاتکس-لایه </a:t>
            </a:r>
            <a:r>
              <a:rPr lang="fa-IR" sz="2000" dirty="0" err="1">
                <a:cs typeface="B Nazanin" panose="00000400000000000000" pitchFamily="2" charset="-78"/>
              </a:rPr>
              <a:t>سیلیکون.روکش</a:t>
            </a:r>
            <a:r>
              <a:rPr lang="fa-IR" sz="2000" dirty="0">
                <a:cs typeface="B Nazanin" panose="00000400000000000000" pitchFamily="2" charset="-78"/>
              </a:rPr>
              <a:t> سیلیکون مقاوم در برابر سایش امکان تشکیل رسوب را کاهش و زمان ماندگاری را افزایش میدهد. </a:t>
            </a:r>
            <a:r>
              <a:rPr lang="fa-IR" sz="2000" dirty="0" err="1">
                <a:cs typeface="B Nazanin" panose="00000400000000000000" pitchFamily="2" charset="-78"/>
              </a:rPr>
              <a:t>کتترهای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en-US" sz="2000" dirty="0" err="1">
                <a:cs typeface="B Nazanin" panose="00000400000000000000" pitchFamily="2" charset="-78"/>
              </a:rPr>
              <a:t>SiLaSil</a:t>
            </a:r>
            <a:r>
              <a:rPr lang="fa-IR" sz="2000" dirty="0">
                <a:cs typeface="B Nazanin" panose="00000400000000000000" pitchFamily="2" charset="-78"/>
              </a:rPr>
              <a:t> ویژگی های مثبت لاتکس و سیلیکون را ترکیب نموده </a:t>
            </a:r>
            <a:r>
              <a:rPr lang="fa-IR" sz="2000" dirty="0" err="1">
                <a:cs typeface="B Nazanin" panose="00000400000000000000" pitchFamily="2" charset="-78"/>
              </a:rPr>
              <a:t>اند</a:t>
            </a:r>
            <a:r>
              <a:rPr lang="fa-IR" sz="2000" dirty="0">
                <a:cs typeface="B Nazanin" panose="00000400000000000000" pitchFamily="2" charset="-78"/>
              </a:rPr>
              <a:t>.</a:t>
            </a:r>
          </a:p>
          <a:p>
            <a:pPr algn="r" rtl="1"/>
            <a:endParaRPr lang="fa-IR" sz="2000" dirty="0">
              <a:solidFill>
                <a:schemeClr val="accent6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en-US" sz="2000" dirty="0">
                <a:solidFill>
                  <a:schemeClr val="accent6"/>
                </a:solidFill>
                <a:cs typeface="B Nazanin" panose="00000400000000000000" pitchFamily="2" charset="-78"/>
              </a:rPr>
              <a:t>PVC</a:t>
            </a:r>
            <a:r>
              <a:rPr lang="fa-IR" sz="2000" dirty="0">
                <a:solidFill>
                  <a:schemeClr val="accent6"/>
                </a:solidFill>
                <a:cs typeface="B Nazanin" panose="00000400000000000000" pitchFamily="2" charset="-78"/>
              </a:rPr>
              <a:t>: </a:t>
            </a:r>
            <a:r>
              <a:rPr lang="fa-IR" sz="2000" dirty="0">
                <a:cs typeface="B Nazanin" panose="00000400000000000000" pitchFamily="2" charset="-78"/>
              </a:rPr>
              <a:t>ایده آل برای استفاده بعد از عمل می باشد. با کیفیت و حساس به دما, به ویژه برای </a:t>
            </a:r>
            <a:r>
              <a:rPr lang="fa-IR" sz="2000" dirty="0" err="1">
                <a:cs typeface="B Nazanin" panose="00000400000000000000" pitchFamily="2" charset="-78"/>
              </a:rPr>
              <a:t>درناژ</a:t>
            </a:r>
            <a:r>
              <a:rPr lang="fa-IR" sz="2000" dirty="0">
                <a:cs typeface="B Nazanin" panose="00000400000000000000" pitchFamily="2" charset="-78"/>
              </a:rPr>
              <a:t> و شستشوی بعد از عمل است. در اثر تماس با گرمای بدن انعطاف پذیر میشود و عمل </a:t>
            </a:r>
            <a:r>
              <a:rPr lang="fa-IR" sz="2000" dirty="0" err="1">
                <a:cs typeface="B Nazanin" panose="00000400000000000000" pitchFamily="2" charset="-78"/>
              </a:rPr>
              <a:t>کتتر</a:t>
            </a:r>
            <a:r>
              <a:rPr lang="fa-IR" sz="2000" dirty="0">
                <a:cs typeface="B Nazanin" panose="00000400000000000000" pitchFamily="2" charset="-78"/>
              </a:rPr>
              <a:t> گذاری را تسهیل میبخشد و راحتی بیمار را افزایش میدهد. قطر های بسیار بزرگ متناسب با قطر خارجی باعث ظرفیت </a:t>
            </a:r>
            <a:r>
              <a:rPr lang="fa-IR" sz="2000" dirty="0" err="1">
                <a:cs typeface="B Nazanin" panose="00000400000000000000" pitchFamily="2" charset="-78"/>
              </a:rPr>
              <a:t>درناژ</a:t>
            </a:r>
            <a:r>
              <a:rPr lang="fa-IR" sz="2000" dirty="0">
                <a:cs typeface="B Nazanin" panose="00000400000000000000" pitchFamily="2" charset="-78"/>
              </a:rPr>
              <a:t> بالا میگردد.</a:t>
            </a:r>
            <a:endParaRPr lang="en-US" sz="2000" dirty="0">
              <a:solidFill>
                <a:schemeClr val="accent6"/>
              </a:solidFill>
              <a:cs typeface="B Nazanin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49A181-415B-4A84-95E6-AA404BE61C51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0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2840" y="53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576" y="1486080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ct val="0"/>
              </a:spcBef>
              <a:defRPr/>
            </a:pPr>
            <a:r>
              <a:rPr lang="fa-IR" sz="20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سوند های فولی دارای محدوده وسیعی از محصولات برای هر نوع کاربرد(کوتاه مدت و بلند مدت) و دارای سر های متنوع جهت سهولت در ورود می باشد.</a:t>
            </a:r>
            <a:endParaRPr lang="en-US" sz="2000" dirty="0">
              <a:solidFill>
                <a:sysClr val="windowText" lastClr="000000"/>
              </a:solidFill>
              <a:cs typeface="B Nazani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93537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dirty="0">
                <a:cs typeface="B Nazanin" panose="00000400000000000000" pitchFamily="2" charset="-78"/>
              </a:rPr>
              <a:t>انواع تیپ های </a:t>
            </a:r>
            <a:r>
              <a:rPr lang="fa-IR" sz="3200" dirty="0" err="1">
                <a:cs typeface="B Nazanin" panose="00000400000000000000" pitchFamily="2" charset="-78"/>
              </a:rPr>
              <a:t>سوند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فولی</a:t>
            </a:r>
            <a:endParaRPr lang="en-US" sz="3200" dirty="0">
              <a:cs typeface="B Nazanin" panose="00000400000000000000" pitchFamily="2" charset="-78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55622"/>
            <a:ext cx="7776863" cy="399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1EC6EA-B130-4D98-80F8-798737591F4A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286000"/>
            <a:ext cx="87439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11430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>
                <a:cs typeface="B Nazanin" panose="00000400000000000000" pitchFamily="2" charset="-78"/>
              </a:rPr>
              <a:t>انواع منافذ روی </a:t>
            </a:r>
            <a:r>
              <a:rPr lang="fa-IR" sz="3200" dirty="0" err="1">
                <a:cs typeface="B Nazanin" panose="00000400000000000000" pitchFamily="2" charset="-78"/>
              </a:rPr>
              <a:t>سوند</a:t>
            </a:r>
            <a:r>
              <a:rPr lang="fa-IR" sz="3200" dirty="0">
                <a:cs typeface="B Nazanin" panose="00000400000000000000" pitchFamily="2" charset="-78"/>
              </a:rPr>
              <a:t> های </a:t>
            </a:r>
            <a:r>
              <a:rPr lang="fa-IR" sz="3200" dirty="0" err="1">
                <a:cs typeface="B Nazanin" panose="00000400000000000000" pitchFamily="2" charset="-78"/>
              </a:rPr>
              <a:t>فولی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3B930-BC41-46CD-83A3-6A27BEE7389C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1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1" y="2133600"/>
            <a:ext cx="3929940" cy="34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4648200" y="2133600"/>
            <a:ext cx="4260282" cy="3494305"/>
          </a:xfrm>
          <a:prstGeom prst="roundRect">
            <a:avLst>
              <a:gd name="adj" fmla="val 13745"/>
            </a:avLst>
          </a:prstGeom>
          <a:solidFill>
            <a:srgbClr val="FFFFFF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fa-IR" sz="1100">
              <a:cs typeface="B Zar" pitchFamily="2" charset="-78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26" y="2696937"/>
            <a:ext cx="2453609" cy="64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29" y="4229535"/>
            <a:ext cx="2971801" cy="57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Z:\1394 activity\rusch\high resolution\173830_RUESCH-BRILLANT-Foley-cylindric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44648" y="2464533"/>
            <a:ext cx="2867385" cy="464808"/>
          </a:xfrm>
          <a:prstGeom prst="rect">
            <a:avLst/>
          </a:prstGeom>
          <a:noFill/>
        </p:spPr>
      </p:pic>
      <p:pic>
        <p:nvPicPr>
          <p:cNvPr id="8" name="Picture 7" descr="Z:\1394 activity\rusch\high resolution\183405_RUESCH-GOLD-Foley-cylindrica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4184" y="3339946"/>
            <a:ext cx="3088312" cy="500677"/>
          </a:xfrm>
          <a:prstGeom prst="rect">
            <a:avLst/>
          </a:prstGeom>
          <a:noFill/>
        </p:spPr>
      </p:pic>
      <p:pic>
        <p:nvPicPr>
          <p:cNvPr id="9" name="Picture 2" descr="W:\E.Mohammadi\Rusch mm\rusch\high resolution\664130_SOFTSIMPLASTIC-Foley-Couvelaire-postop-3wa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595" y="4358225"/>
            <a:ext cx="3115901" cy="79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ular Callout 9"/>
          <p:cNvSpPr/>
          <p:nvPr/>
        </p:nvSpPr>
        <p:spPr>
          <a:xfrm>
            <a:off x="1905000" y="519040"/>
            <a:ext cx="5715000" cy="1096957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b="1" dirty="0"/>
              <a:t>سوند فولي دو راه و سه راه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7A01CF-DEE1-4C95-B62E-F4404BA2097F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3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1798330" y="2198874"/>
            <a:ext cx="6248400" cy="2362200"/>
          </a:xfrm>
          <a:prstGeom prst="roundRect">
            <a:avLst>
              <a:gd name="adj" fmla="val 13745"/>
            </a:avLst>
          </a:prstGeom>
          <a:solidFill>
            <a:srgbClr val="FFFFFF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fa-IR" sz="1100">
              <a:cs typeface="B Zar" pitchFamily="2" charset="-78"/>
            </a:endParaRPr>
          </a:p>
        </p:txBody>
      </p:sp>
      <p:pic>
        <p:nvPicPr>
          <p:cNvPr id="3" name="Picture 2" descr="Z:\1394 activity\rusch\high resolution\170003_RUESCH-BRILLANT-cylindric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049681"/>
            <a:ext cx="6400800" cy="1144030"/>
          </a:xfrm>
          <a:prstGeom prst="rect">
            <a:avLst/>
          </a:prstGeom>
          <a:noFill/>
        </p:spPr>
      </p:pic>
      <p:sp>
        <p:nvSpPr>
          <p:cNvPr id="5" name="TextBox 76"/>
          <p:cNvSpPr txBox="1"/>
          <p:nvPr/>
        </p:nvSpPr>
        <p:spPr>
          <a:xfrm>
            <a:off x="990600" y="1299101"/>
            <a:ext cx="1295400" cy="114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CATHETERS FOR</a:t>
            </a:r>
          </a:p>
          <a:p>
            <a:pPr algn="ctr">
              <a:lnSpc>
                <a:spcPct val="200000"/>
              </a:lnSpc>
            </a:pP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CILDREN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1905000" y="812263"/>
            <a:ext cx="5715000" cy="9144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b="1" dirty="0"/>
              <a:t>سوند فولي كودكان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6CFF9-A8EB-4A83-BF35-633CDF7A5E0E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1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:\E.Mohammadi\Rusch mm\rusch\high resolution\173830_RUESCH-BRILLANT-Foley-cylindric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95400" y="2450117"/>
            <a:ext cx="6624736" cy="15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 Arrow 3"/>
          <p:cNvSpPr/>
          <p:nvPr/>
        </p:nvSpPr>
        <p:spPr>
          <a:xfrm>
            <a:off x="342660" y="3946788"/>
            <a:ext cx="2469712" cy="15348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کانال افزایش حجم بالن</a:t>
            </a:r>
            <a:endParaRPr lang="en-US" dirty="0">
              <a:cs typeface="B Nazanin" panose="00000400000000000000" pitchFamily="2" charset="-78"/>
            </a:endParaRPr>
          </a:p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27140" y="2809515"/>
            <a:ext cx="1368152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کانال </a:t>
            </a:r>
            <a:r>
              <a:rPr lang="fa-IR" dirty="0" err="1">
                <a:cs typeface="B Nazanin" panose="00000400000000000000" pitchFamily="2" charset="-78"/>
              </a:rPr>
              <a:t>درناژ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674682" y="1600200"/>
            <a:ext cx="1676400" cy="1138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کانال شستشو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6757824" y="3657500"/>
            <a:ext cx="1752600" cy="9819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منافذ </a:t>
            </a:r>
            <a:r>
              <a:rPr lang="fa-IR" dirty="0" err="1">
                <a:cs typeface="B Nazanin" panose="00000400000000000000" pitchFamily="2" charset="-78"/>
              </a:rPr>
              <a:t>درناژ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476510" y="1979070"/>
            <a:ext cx="1479116" cy="9420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بالن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1827684" y="661634"/>
            <a:ext cx="5639916" cy="72293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3600" dirty="0">
                <a:cs typeface="B Nazanin" panose="00000400000000000000" pitchFamily="2" charset="-78"/>
              </a:rPr>
              <a:t>اجزای تشکیل دهنده سوند فولی 3 راه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DB2B0B-FB90-4F1E-A890-A50434586527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6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3850" y="541020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5105399" y="1981201"/>
            <a:ext cx="3598101" cy="3429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000" dirty="0">
                <a:cs typeface="B Nazanin" panose="00000400000000000000" pitchFamily="2" charset="-78"/>
              </a:rPr>
              <a:t>بالن بزرگ</a:t>
            </a: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داشتن 3 کانال</a:t>
            </a: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بزرگ بودن کانال شستشو</a:t>
            </a: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بزرگ بودن کانال </a:t>
            </a:r>
            <a:r>
              <a:rPr lang="fa-IR" sz="2000" dirty="0" err="1">
                <a:cs typeface="B Nazanin" panose="00000400000000000000" pitchFamily="2" charset="-78"/>
              </a:rPr>
              <a:t>درناژ</a:t>
            </a:r>
            <a:endParaRPr lang="fa-I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ظرفیت </a:t>
            </a:r>
            <a:r>
              <a:rPr lang="fa-IR" sz="2000" dirty="0" err="1">
                <a:cs typeface="B Nazanin" panose="00000400000000000000" pitchFamily="2" charset="-78"/>
              </a:rPr>
              <a:t>درناژ</a:t>
            </a:r>
            <a:r>
              <a:rPr lang="fa-IR" sz="2000" dirty="0">
                <a:cs typeface="B Nazanin" panose="00000400000000000000" pitchFamily="2" charset="-78"/>
              </a:rPr>
              <a:t> لخته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5" y="2133600"/>
            <a:ext cx="4525271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1905000" y="801061"/>
            <a:ext cx="5639916" cy="875337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>
                <a:cs typeface="B Nazanin" panose="00000400000000000000" pitchFamily="2" charset="-78"/>
              </a:rPr>
              <a:t>خصوصیات فولی 3 راه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B1C576-293B-4DB3-9F16-E37F2DBFD0BE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3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71600" y="552450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4372677" y="1674312"/>
            <a:ext cx="433082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000" dirty="0">
                <a:cs typeface="B Nazanin" panose="00000400000000000000" pitchFamily="2" charset="-78"/>
              </a:rPr>
              <a:t>بالن بزرگ:30,50,80,100 </a:t>
            </a:r>
            <a:r>
              <a:rPr lang="en-US" sz="2000" dirty="0">
                <a:cs typeface="B Nazanin" panose="00000400000000000000" pitchFamily="2" charset="-78"/>
              </a:rPr>
              <a:t>(ml)</a:t>
            </a:r>
          </a:p>
          <a:p>
            <a:pPr marL="0" indent="0" algn="r" rtl="1">
              <a:buFont typeface="Arial" pitchFamily="34" charset="0"/>
              <a:buNone/>
            </a:pPr>
            <a:r>
              <a:rPr lang="fa-IR" sz="2000" dirty="0">
                <a:cs typeface="B Nazanin" panose="00000400000000000000" pitchFamily="2" charset="-78"/>
              </a:rPr>
              <a:t>حفره پروستات را مسدود کرده و از خونریزی در مثانه جلوگیری کرده و </a:t>
            </a:r>
            <a:r>
              <a:rPr lang="fa-IR" sz="2000" dirty="0" err="1">
                <a:cs typeface="B Nazanin" panose="00000400000000000000" pitchFamily="2" charset="-78"/>
              </a:rPr>
              <a:t>رگ‌های</a:t>
            </a:r>
            <a:r>
              <a:rPr lang="fa-IR" sz="2000" dirty="0">
                <a:cs typeface="B Nazanin" panose="00000400000000000000" pitchFamily="2" charset="-78"/>
              </a:rPr>
              <a:t> خونی را فشرده</a:t>
            </a:r>
            <a:r>
              <a:rPr lang="en-US" sz="2000" dirty="0">
                <a:cs typeface="B Nazanin" panose="00000400000000000000" pitchFamily="2" charset="-78"/>
              </a:rPr>
              <a:t> </a:t>
            </a:r>
            <a:r>
              <a:rPr lang="fa-IR" sz="2000" dirty="0">
                <a:cs typeface="B Nazanin" panose="00000400000000000000" pitchFamily="2" charset="-78"/>
              </a:rPr>
              <a:t>کرده و خونریزی را متوقف کند.</a:t>
            </a:r>
            <a:endParaRPr lang="en-US" sz="2000" dirty="0">
              <a:cs typeface="B Nazanin" panose="00000400000000000000" pitchFamily="2" charset="-78"/>
            </a:endParaRPr>
          </a:p>
          <a:p>
            <a:pPr marL="0" indent="0" algn="r" rtl="1">
              <a:buFont typeface="Arial" pitchFamily="34" charset="0"/>
              <a:buNone/>
            </a:pPr>
            <a:endParaRPr lang="en-US" sz="2000" dirty="0">
              <a:cs typeface="B Nazanin" panose="00000400000000000000" pitchFamily="2" charset="-78"/>
            </a:endParaRPr>
          </a:p>
          <a:p>
            <a:pPr marL="0" indent="0" algn="r" rtl="1">
              <a:buFont typeface="Arial" pitchFamily="34" charset="0"/>
              <a:buNone/>
            </a:pPr>
            <a:endParaRPr lang="en-US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در </a:t>
            </a:r>
            <a:r>
              <a:rPr lang="fa-IR" sz="2000" dirty="0" err="1">
                <a:cs typeface="B Nazanin" panose="00000400000000000000" pitchFamily="2" charset="-78"/>
              </a:rPr>
              <a:t>فولی</a:t>
            </a:r>
            <a:r>
              <a:rPr lang="fa-IR" sz="2000" dirty="0">
                <a:cs typeface="B Nazanin" panose="00000400000000000000" pitchFamily="2" charset="-78"/>
              </a:rPr>
              <a:t> 2 راه حجم بالن 5,10 </a:t>
            </a:r>
            <a:r>
              <a:rPr lang="en-US" sz="2000" dirty="0">
                <a:cs typeface="B Nazanin" panose="00000400000000000000" pitchFamily="2" charset="-78"/>
              </a:rPr>
              <a:t>,</a:t>
            </a:r>
            <a:r>
              <a:rPr lang="fa-IR" sz="2000" dirty="0">
                <a:cs typeface="B Nazanin" panose="00000400000000000000" pitchFamily="2" charset="-78"/>
              </a:rPr>
              <a:t>15ویا 30 </a:t>
            </a:r>
            <a:r>
              <a:rPr lang="en-US" sz="2000" dirty="0">
                <a:cs typeface="B Nazanin" panose="00000400000000000000" pitchFamily="2" charset="-78"/>
              </a:rPr>
              <a:t>ml</a:t>
            </a:r>
            <a:r>
              <a:rPr lang="fa-IR" sz="2000" dirty="0">
                <a:cs typeface="B Nazanin" panose="00000400000000000000" pitchFamily="2" charset="-78"/>
              </a:rPr>
              <a:t> میباشد. تا کاتتر در جای خود ثابت بماند. فقط 2 کانال دارد زیرا کانال سوم که برای شستشو است در </a:t>
            </a:r>
            <a:r>
              <a:rPr lang="fa-IR" sz="2000" dirty="0" err="1">
                <a:cs typeface="B Nazanin" panose="00000400000000000000" pitchFamily="2" charset="-78"/>
              </a:rPr>
              <a:t>سوند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فولی</a:t>
            </a:r>
            <a:r>
              <a:rPr lang="fa-IR" sz="2000" dirty="0">
                <a:cs typeface="B Nazanin" panose="00000400000000000000" pitchFamily="2" charset="-78"/>
              </a:rPr>
              <a:t> 2 راه کاربردی ندارد.</a:t>
            </a:r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 result for balloon catheter in blad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23725"/>
            <a:ext cx="2466976" cy="27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1905000" y="648180"/>
            <a:ext cx="5639916" cy="722939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>
                <a:cs typeface="B Nazanin" panose="00000400000000000000" pitchFamily="2" charset="-78"/>
              </a:rPr>
              <a:t>تفاوت های فولی 2 راه و 3 راه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ED69E-C78E-4A54-AA2A-B3CD8CF3EAA3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1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4637762" y="2657404"/>
            <a:ext cx="40386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Font typeface="Arial" pitchFamily="34" charset="0"/>
              <a:buNone/>
            </a:pPr>
            <a:r>
              <a:rPr lang="fa-IR" sz="2000" dirty="0">
                <a:cs typeface="B Nazanin" panose="00000400000000000000" pitchFamily="2" charset="-78"/>
              </a:rPr>
              <a:t>تفاوت لاتکس و </a:t>
            </a:r>
            <a:r>
              <a:rPr lang="en-US" sz="2000" dirty="0">
                <a:cs typeface="B Nazanin" panose="00000400000000000000" pitchFamily="2" charset="-78"/>
              </a:rPr>
              <a:t>PVC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r>
              <a:rPr lang="fa-IR" sz="2000" dirty="0">
                <a:cs typeface="B Nazanin" panose="00000400000000000000" pitchFamily="2" charset="-78"/>
              </a:rPr>
              <a:t> کانال های </a:t>
            </a:r>
            <a:r>
              <a:rPr lang="en-US" sz="2000" dirty="0">
                <a:cs typeface="B Nazanin" panose="00000400000000000000" pitchFamily="2" charset="-78"/>
              </a:rPr>
              <a:t>PVC </a:t>
            </a:r>
            <a:r>
              <a:rPr lang="fa-IR" sz="2000" dirty="0">
                <a:cs typeface="B Nazanin" panose="00000400000000000000" pitchFamily="2" charset="-78"/>
              </a:rPr>
              <a:t> از کانال های لاتکس بازتر است و </a:t>
            </a:r>
            <a:r>
              <a:rPr lang="fa-IR" sz="2000" dirty="0" err="1">
                <a:cs typeface="B Nazanin" panose="00000400000000000000" pitchFamily="2" charset="-78"/>
              </a:rPr>
              <a:t>درناژ</a:t>
            </a:r>
            <a:r>
              <a:rPr lang="fa-IR" sz="2000" dirty="0">
                <a:cs typeface="B Nazanin" panose="00000400000000000000" pitchFamily="2" charset="-78"/>
              </a:rPr>
              <a:t> و شستشو خیلی </a:t>
            </a:r>
            <a:r>
              <a:rPr lang="fa-IR" sz="2000" dirty="0" err="1">
                <a:cs typeface="B Nazanin" panose="00000400000000000000" pitchFamily="2" charset="-78"/>
              </a:rPr>
              <a:t>راحتتر</a:t>
            </a:r>
            <a:r>
              <a:rPr lang="fa-IR" sz="2000" dirty="0">
                <a:cs typeface="B Nazanin" panose="00000400000000000000" pitchFamily="2" charset="-78"/>
              </a:rPr>
              <a:t> انجام می شود. دیواره </a:t>
            </a:r>
            <a:r>
              <a:rPr lang="en-US" sz="2000" dirty="0">
                <a:cs typeface="B Nazanin" panose="00000400000000000000" pitchFamily="2" charset="-78"/>
              </a:rPr>
              <a:t>PVC </a:t>
            </a:r>
            <a:r>
              <a:rPr lang="fa-IR" sz="2000" dirty="0">
                <a:cs typeface="B Nazanin" panose="00000400000000000000" pitchFamily="2" charset="-78"/>
              </a:rPr>
              <a:t>از لاتکس بسیار نازکتر است و قطر داخلی به قطر خارجی نزدیکتر است.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3581400" cy="257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1905000" y="762000"/>
            <a:ext cx="5639916" cy="9144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3600" dirty="0">
                <a:cs typeface="B Nazanin" panose="00000400000000000000" pitchFamily="2" charset="-78"/>
              </a:rPr>
              <a:t>نمایی از برش عرضی سوند فولی 3 راه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C5046-7157-4BFA-947D-AFDCA10FC99E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:\E.Mohammadi\Rusch mm\rusch\high resolution\415100_Self-retaining-catheter-Pezz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3657600"/>
            <a:ext cx="7264400" cy="96996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6678" y="243840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fa-IR" sz="2000" dirty="0" err="1">
                <a:cs typeface="B Nazanin" panose="00000400000000000000" pitchFamily="2" charset="-78"/>
              </a:rPr>
              <a:t>کتتر</a:t>
            </a:r>
            <a:r>
              <a:rPr lang="fa-IR" sz="2000" dirty="0">
                <a:cs typeface="B Nazanin" panose="00000400000000000000" pitchFamily="2" charset="-78"/>
              </a:rPr>
              <a:t> بدون بالن برای مثانه, که کار شستشو را برای بعد از عمل پروستات انجام میدهد. جنس آن لاتکس و به صورت قیفی شکل می باشد.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2362200" y="762000"/>
            <a:ext cx="4953000" cy="1219200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 err="1">
                <a:cs typeface="B Nazanin" panose="00000400000000000000" pitchFamily="2" charset="-78"/>
              </a:rPr>
              <a:t>کتتر</a:t>
            </a:r>
            <a:r>
              <a:rPr lang="fa-IR" sz="3200" b="1" dirty="0">
                <a:cs typeface="B Nazanin" panose="00000400000000000000" pitchFamily="2" charset="-78"/>
              </a:rPr>
              <a:t> مثانه بدون بالن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7AFEFD-368A-40BA-B8C2-05D2E1609326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5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fa-IR" sz="3200" dirty="0">
                <a:cs typeface="B Nazanin" panose="00000400000000000000" pitchFamily="2" charset="-78"/>
              </a:rPr>
              <a:t>اورولوژی چیست؟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333501"/>
            <a:ext cx="4419600" cy="49148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000" dirty="0">
                <a:cs typeface="B Nazanin" panose="00000400000000000000" pitchFamily="2" charset="-78"/>
              </a:rPr>
              <a:t>اورولوژی </a:t>
            </a:r>
            <a:r>
              <a:rPr lang="en-US" sz="2000" dirty="0">
                <a:cs typeface="B Nazanin" panose="00000400000000000000" pitchFamily="2" charset="-78"/>
              </a:rPr>
              <a:t>(UROLOGY) </a:t>
            </a:r>
            <a:r>
              <a:rPr lang="fa-IR" sz="2000" dirty="0">
                <a:cs typeface="B Nazanin" panose="00000400000000000000" pitchFamily="2" charset="-78"/>
              </a:rPr>
              <a:t>کلمه ای یونانی است که از دو واژه </a:t>
            </a:r>
            <a:r>
              <a:rPr lang="en-US" sz="2000" dirty="0">
                <a:cs typeface="B Nazanin" panose="00000400000000000000" pitchFamily="2" charset="-78"/>
              </a:rPr>
              <a:t>“</a:t>
            </a:r>
            <a:r>
              <a:rPr lang="en-US" sz="2000" dirty="0" err="1">
                <a:cs typeface="B Nazanin" panose="00000400000000000000" pitchFamily="2" charset="-78"/>
              </a:rPr>
              <a:t>oûron</a:t>
            </a:r>
            <a:r>
              <a:rPr lang="en-US" sz="2000" dirty="0">
                <a:cs typeface="B Nazanin" panose="00000400000000000000" pitchFamily="2" charset="-78"/>
              </a:rPr>
              <a:t>“ </a:t>
            </a:r>
            <a:r>
              <a:rPr lang="fa-IR" sz="2000" dirty="0">
                <a:cs typeface="B Nazanin" panose="00000400000000000000" pitchFamily="2" charset="-78"/>
              </a:rPr>
              <a:t>به معنی “ادرار” و</a:t>
            </a:r>
            <a:r>
              <a:rPr lang="en-US" sz="2000" dirty="0">
                <a:cs typeface="B Nazanin" panose="00000400000000000000" pitchFamily="2" charset="-78"/>
              </a:rPr>
              <a:t>”logia” </a:t>
            </a:r>
            <a:r>
              <a:rPr lang="fa-IR" sz="2000" dirty="0">
                <a:cs typeface="B Nazanin" panose="00000400000000000000" pitchFamily="2" charset="-78"/>
              </a:rPr>
              <a:t>به معنی “مطالعه” بوجود آمده است و یک تخصص پزشکی و جراحی می باشد که در زمینه دستگاه ادراری مردان و زنان و همچنین دستگاه باروری مردان فعالیت می کند.</a:t>
            </a:r>
            <a:endParaRPr lang="en-US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>
                <a:cs typeface="B Nazanin" panose="00000400000000000000" pitchFamily="2" charset="-78"/>
              </a:rPr>
              <a:t>به افرادیکه در رشته </a:t>
            </a:r>
            <a:r>
              <a:rPr lang="fa-IR" sz="2000" b="1" dirty="0">
                <a:cs typeface="B Nazanin" panose="00000400000000000000" pitchFamily="2" charset="-78"/>
              </a:rPr>
              <a:t>تخصصی ارولوژی</a:t>
            </a:r>
            <a:r>
              <a:rPr lang="fa-IR" sz="2000" dirty="0">
                <a:cs typeface="B Nazanin" panose="00000400000000000000" pitchFamily="2" charset="-78"/>
              </a:rPr>
              <a:t> ( </a:t>
            </a:r>
            <a:r>
              <a:rPr lang="fa-IR" sz="2000" b="1" dirty="0">
                <a:cs typeface="B Nazanin" panose="00000400000000000000" pitchFamily="2" charset="-78"/>
              </a:rPr>
              <a:t>جراحی کلیه، مجاری ادراری وناباروری</a:t>
            </a:r>
            <a:r>
              <a:rPr lang="fa-IR" sz="2000" dirty="0">
                <a:cs typeface="B Nazanin" panose="00000400000000000000" pitchFamily="2" charset="-78"/>
              </a:rPr>
              <a:t> ) فعالیت می کنند و در پی آموزش روش های </a:t>
            </a:r>
            <a:r>
              <a:rPr lang="fa-IR" sz="2000" b="1" dirty="0">
                <a:cs typeface="B Nazanin" panose="00000400000000000000" pitchFamily="2" charset="-78"/>
              </a:rPr>
              <a:t>پیشگیری</a:t>
            </a:r>
            <a:r>
              <a:rPr lang="fa-IR" sz="2000" dirty="0">
                <a:cs typeface="B Nazanin" panose="00000400000000000000" pitchFamily="2" charset="-78"/>
              </a:rPr>
              <a:t> از ابتلا ودرمان بیماری ها هستند، </a:t>
            </a:r>
            <a:r>
              <a:rPr lang="fa-IR" sz="2000" b="1" dirty="0">
                <a:cs typeface="B Nazanin" panose="00000400000000000000" pitchFamily="2" charset="-78"/>
              </a:rPr>
              <a:t>ارولوژیست</a:t>
            </a:r>
            <a:r>
              <a:rPr lang="fa-IR" sz="2000" dirty="0">
                <a:cs typeface="B Nazanin" panose="00000400000000000000" pitchFamily="2" charset="-78"/>
              </a:rPr>
              <a:t> گفته می شود.</a:t>
            </a:r>
            <a:endParaRPr lang="en-US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>
                <a:cs typeface="B Nazanin" panose="00000400000000000000" pitchFamily="2" charset="-78"/>
              </a:rPr>
              <a:t>اگر </a:t>
            </a:r>
            <a:r>
              <a:rPr lang="fa-IR" sz="2000" b="1" dirty="0">
                <a:cs typeface="B Nazanin" panose="00000400000000000000" pitchFamily="2" charset="-78"/>
              </a:rPr>
              <a:t>ارولوژیست </a:t>
            </a:r>
            <a:r>
              <a:rPr lang="fa-IR" sz="2000" dirty="0">
                <a:cs typeface="B Nazanin" panose="00000400000000000000" pitchFamily="2" charset="-78"/>
              </a:rPr>
              <a:t>مدرک فلوشیپ فوق تخصص ارولوژی شاخه جراحی های بسته کلیه </a:t>
            </a:r>
            <a:r>
              <a:rPr lang="en-US" sz="2000" dirty="0">
                <a:cs typeface="B Nazanin" panose="00000400000000000000" pitchFamily="2" charset="-78"/>
              </a:rPr>
              <a:t>(PCNL) </a:t>
            </a:r>
            <a:r>
              <a:rPr lang="fa-IR" sz="2000" dirty="0">
                <a:cs typeface="B Nazanin" panose="00000400000000000000" pitchFamily="2" charset="-78"/>
              </a:rPr>
              <a:t>یا اعمال جراحی لاپاراسکوپی کلیه و مجاری ادراری (</a:t>
            </a:r>
            <a:r>
              <a:rPr lang="fa-IR" sz="2000" dirty="0" err="1">
                <a:cs typeface="B Nazanin" panose="00000400000000000000" pitchFamily="2" charset="-78"/>
              </a:rPr>
              <a:t>ارولوژی</a:t>
            </a:r>
            <a:r>
              <a:rPr lang="fa-IR" sz="2000" dirty="0">
                <a:cs typeface="B Nazanin" panose="00000400000000000000" pitchFamily="2" charset="-78"/>
              </a:rPr>
              <a:t>) را اخذ نماید ، </a:t>
            </a:r>
            <a:r>
              <a:rPr lang="fa-IR" sz="2000" dirty="0" err="1">
                <a:cs typeface="B Nazanin" panose="00000400000000000000" pitchFamily="2" charset="-78"/>
              </a:rPr>
              <a:t>اندوارولوژیست</a:t>
            </a:r>
            <a:r>
              <a:rPr lang="fa-IR" sz="2000" dirty="0">
                <a:cs typeface="B Nazanin" panose="00000400000000000000" pitchFamily="2" charset="-78"/>
              </a:rPr>
              <a:t> نامیده می شود.</a:t>
            </a:r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4572000" cy="49148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3CB3FA-85D1-4B62-A726-FA9915AD21CF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6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:\E.Mohammadi\Rusch mm\rusch\high resolution\650704_SIMPLASTIC-puncture-instru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4190999" cy="434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085" y="2286000"/>
            <a:ext cx="3962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fa-IR" sz="2000" dirty="0">
                <a:cs typeface="B Nazanin" panose="00000400000000000000" pitchFamily="2" charset="-78"/>
              </a:rPr>
              <a:t>ست </a:t>
            </a:r>
            <a:r>
              <a:rPr lang="fa-IR" sz="2000" dirty="0" err="1">
                <a:cs typeface="B Nazanin" panose="00000400000000000000" pitchFamily="2" charset="-78"/>
              </a:rPr>
              <a:t>سیستوکت</a:t>
            </a:r>
            <a:r>
              <a:rPr lang="fa-IR" sz="2000" dirty="0">
                <a:cs typeface="B Nazanin" panose="00000400000000000000" pitchFamily="2" charset="-78"/>
              </a:rPr>
              <a:t> اورژانس دارای </a:t>
            </a:r>
            <a:r>
              <a:rPr lang="fa-IR" sz="2000" dirty="0" err="1">
                <a:cs typeface="B Nazanin" panose="00000400000000000000" pitchFamily="2" charset="-78"/>
              </a:rPr>
              <a:t>پانکچر</a:t>
            </a:r>
            <a:r>
              <a:rPr lang="fa-IR" sz="2000" dirty="0">
                <a:cs typeface="B Nazanin" panose="00000400000000000000" pitchFamily="2" charset="-78"/>
              </a:rPr>
              <a:t> دقیق و </a:t>
            </a:r>
            <a:r>
              <a:rPr lang="fa-IR" sz="2000" dirty="0" err="1">
                <a:cs typeface="B Nazanin" panose="00000400000000000000" pitchFamily="2" charset="-78"/>
              </a:rPr>
              <a:t>درناژ</a:t>
            </a:r>
            <a:r>
              <a:rPr lang="fa-IR" sz="2000" dirty="0">
                <a:cs typeface="B Nazanin" panose="00000400000000000000" pitchFamily="2" charset="-78"/>
              </a:rPr>
              <a:t> فوری طی یک مرحله است. </a:t>
            </a:r>
            <a:r>
              <a:rPr lang="fa-IR" sz="2000" dirty="0" err="1">
                <a:cs typeface="B Nazanin" panose="00000400000000000000" pitchFamily="2" charset="-78"/>
              </a:rPr>
              <a:t>تروکار</a:t>
            </a:r>
            <a:r>
              <a:rPr lang="fa-IR" sz="2000" dirty="0">
                <a:cs typeface="B Nazanin" panose="00000400000000000000" pitchFamily="2" charset="-78"/>
              </a:rPr>
              <a:t> و کاتتر </a:t>
            </a:r>
            <a:r>
              <a:rPr lang="fa-IR" sz="2000" dirty="0" err="1">
                <a:cs typeface="B Nazanin" panose="00000400000000000000" pitchFamily="2" charset="-78"/>
              </a:rPr>
              <a:t>بصورت</a:t>
            </a:r>
            <a:r>
              <a:rPr lang="fa-IR" sz="2000" dirty="0">
                <a:cs typeface="B Nazanin" panose="00000400000000000000" pitchFamily="2" charset="-78"/>
              </a:rPr>
              <a:t> یکپارچه میباشند. یک صفحه تنظیم پذیر برای ثابت شدن روی پوست دارد.</a:t>
            </a:r>
          </a:p>
          <a:p>
            <a:pPr algn="justLow" rtl="1"/>
            <a:r>
              <a:rPr lang="fa-IR" sz="2000" dirty="0">
                <a:cs typeface="B Nazanin" panose="00000400000000000000" pitchFamily="2" charset="-78"/>
              </a:rPr>
              <a:t>ابزار </a:t>
            </a:r>
            <a:r>
              <a:rPr lang="fa-IR" sz="2000" dirty="0" err="1">
                <a:cs typeface="B Nazanin" panose="00000400000000000000" pitchFamily="2" charset="-78"/>
              </a:rPr>
              <a:t>پانکچر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en-US" sz="2000" dirty="0" err="1">
                <a:cs typeface="B Nazanin" panose="00000400000000000000" pitchFamily="2" charset="-78"/>
              </a:rPr>
              <a:t>pvc</a:t>
            </a:r>
            <a:r>
              <a:rPr lang="en-US" sz="2000" dirty="0">
                <a:cs typeface="B Nazanin" panose="00000400000000000000" pitchFamily="2" charset="-78"/>
              </a:rPr>
              <a:t> </a:t>
            </a:r>
            <a:r>
              <a:rPr lang="fa-IR" sz="2000" dirty="0">
                <a:cs typeface="B Nazanin" panose="00000400000000000000" pitchFamily="2" charset="-78"/>
              </a:rPr>
              <a:t>و </a:t>
            </a:r>
            <a:r>
              <a:rPr lang="fa-IR" sz="2000" dirty="0" err="1">
                <a:cs typeface="B Nazanin" panose="00000400000000000000" pitchFamily="2" charset="-78"/>
              </a:rPr>
              <a:t>بالون</a:t>
            </a:r>
            <a:r>
              <a:rPr lang="fa-IR" sz="2000" dirty="0">
                <a:cs typeface="B Nazanin" panose="00000400000000000000" pitchFamily="2" charset="-78"/>
              </a:rPr>
              <a:t> از جنس لاتکس میباشد.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2362200" y="762000"/>
            <a:ext cx="4953000" cy="1219200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 err="1">
                <a:cs typeface="B Nazanin" panose="00000400000000000000" pitchFamily="2" charset="-78"/>
              </a:rPr>
              <a:t>سیستوکت</a:t>
            </a:r>
            <a:r>
              <a:rPr lang="fa-IR" sz="3200" b="1" dirty="0">
                <a:cs typeface="B Nazanin" panose="00000400000000000000" pitchFamily="2" charset="-78"/>
              </a:rPr>
              <a:t> اورژانس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B69F47-E0A5-403D-BCE5-E6E1FB9CE64C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2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22839"/>
            <a:ext cx="3950939" cy="275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4D712E-0342-4970-9B83-7930F8F67396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60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â«Ø³ÙÙØ¯ Ø­Ø§ÙØ¨â¬â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75" y="2209800"/>
            <a:ext cx="6096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orizontal Scroll 3"/>
          <p:cNvSpPr/>
          <p:nvPr/>
        </p:nvSpPr>
        <p:spPr>
          <a:xfrm>
            <a:off x="2362200" y="762000"/>
            <a:ext cx="4953000" cy="1219200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>
                <a:cs typeface="B Nazanin" panose="00000400000000000000" pitchFamily="2" charset="-78"/>
              </a:rPr>
              <a:t>سوند حالب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657D94-7727-47FC-9759-CB821FBDF5BC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1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4589260" cy="323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FBD47F-953A-491B-85CD-29F9904C75DD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41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25766"/>
            <a:ext cx="6355021" cy="471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2468821" y="850612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3200" dirty="0" err="1">
                <a:solidFill>
                  <a:sysClr val="windowText" lastClr="000000"/>
                </a:solidFill>
                <a:cs typeface="B Nazanin" panose="00000400000000000000" pitchFamily="2" charset="-78"/>
              </a:rPr>
              <a:t>سوند</a:t>
            </a:r>
            <a:r>
              <a:rPr lang="fa-IR" sz="32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 </a:t>
            </a:r>
            <a:r>
              <a:rPr lang="fa-IR" sz="3200" dirty="0" err="1">
                <a:solidFill>
                  <a:sysClr val="windowText" lastClr="000000"/>
                </a:solidFill>
                <a:cs typeface="B Nazanin" panose="00000400000000000000" pitchFamily="2" charset="-78"/>
              </a:rPr>
              <a:t>حالب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583" y="1435387"/>
            <a:ext cx="7924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000" dirty="0">
                <a:cs typeface="B Nazanin" panose="00000400000000000000" pitchFamily="2" charset="-78"/>
              </a:rPr>
              <a:t>تشخیص</a:t>
            </a: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        </a:t>
            </a: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           تشخیص بیماری</a:t>
            </a: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           نمونه برداری ادراری</a:t>
            </a:r>
          </a:p>
          <a:p>
            <a:pPr algn="r" rtl="1"/>
            <a:endParaRPr lang="fa-IR" sz="2000" dirty="0"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000" dirty="0">
                <a:cs typeface="B Nazanin" panose="00000400000000000000" pitchFamily="2" charset="-78"/>
              </a:rPr>
              <a:t>درمان </a:t>
            </a:r>
          </a:p>
          <a:p>
            <a:pPr algn="r" rtl="1"/>
            <a:endParaRPr lang="fa-I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          جایگذاری </a:t>
            </a:r>
            <a:r>
              <a:rPr lang="fa-IR" sz="2000" dirty="0" err="1">
                <a:cs typeface="B Nazanin" panose="00000400000000000000" pitchFamily="2" charset="-78"/>
              </a:rPr>
              <a:t>سوند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حالب</a:t>
            </a:r>
            <a:r>
              <a:rPr lang="fa-IR" sz="2000" dirty="0">
                <a:cs typeface="B Nazanin" panose="00000400000000000000" pitchFamily="2" charset="-78"/>
              </a:rPr>
              <a:t> قبل و بعد ار عمل</a:t>
            </a: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          </a:t>
            </a:r>
            <a:r>
              <a:rPr lang="fa-IR" sz="2000" dirty="0" err="1">
                <a:cs typeface="B Nazanin" panose="00000400000000000000" pitchFamily="2" charset="-78"/>
              </a:rPr>
              <a:t>درناژ</a:t>
            </a:r>
            <a:r>
              <a:rPr lang="fa-IR" sz="2000" dirty="0">
                <a:cs typeface="B Nazanin" panose="00000400000000000000" pitchFamily="2" charset="-78"/>
              </a:rPr>
              <a:t> ادرار</a:t>
            </a: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          هل دادن سنگ ها </a:t>
            </a:r>
            <a:r>
              <a:rPr lang="fa-IR" sz="2000" dirty="0" err="1">
                <a:cs typeface="B Nazanin" panose="00000400000000000000" pitchFamily="2" charset="-78"/>
              </a:rPr>
              <a:t>فبل</a:t>
            </a:r>
            <a:r>
              <a:rPr lang="fa-IR" sz="2000" dirty="0">
                <a:cs typeface="B Nazanin" panose="00000400000000000000" pitchFamily="2" charset="-78"/>
              </a:rPr>
              <a:t> از </a:t>
            </a:r>
            <a:r>
              <a:rPr lang="en-US" sz="2000" dirty="0">
                <a:cs typeface="B Nazanin" panose="00000400000000000000" pitchFamily="2" charset="-78"/>
              </a:rPr>
              <a:t>ESWL</a:t>
            </a:r>
            <a:endParaRPr lang="fa-I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          به هم زدن سنگ ها توسط  </a:t>
            </a:r>
            <a:r>
              <a:rPr lang="fa-IR" sz="2000" dirty="0" err="1">
                <a:cs typeface="B Nazanin" panose="00000400000000000000" pitchFamily="2" charset="-78"/>
              </a:rPr>
              <a:t>سوند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حالب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5FF7F3-7FB5-4D58-B50D-0EEFD973B672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1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2"/>
          <p:cNvSpPr txBox="1">
            <a:spLocks/>
          </p:cNvSpPr>
          <p:nvPr/>
        </p:nvSpPr>
        <p:spPr>
          <a:xfrm>
            <a:off x="457200" y="2252599"/>
            <a:ext cx="82296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پوشش سوپر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گلاید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یا استاندارد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جنس از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PVC 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(حساس در برابر دما)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درجه بندی بر حسب سانتیمتر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استایلت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متال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حدودا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70 سانتیمتر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منافذ مختلف جهت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درناژ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جایگذاری فقط از طریق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سیستوسکوپ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1905000" y="762000"/>
            <a:ext cx="5639916" cy="9144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3600" dirty="0">
                <a:cs typeface="B Nazanin" panose="00000400000000000000" pitchFamily="2" charset="-78"/>
              </a:rPr>
              <a:t>خصوصیات سوند حالب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4DA4AA-9CFE-41E8-AAB7-783338C188BD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5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 txBox="1">
            <a:spLocks/>
          </p:cNvSpPr>
          <p:nvPr/>
        </p:nvSpPr>
        <p:spPr>
          <a:xfrm>
            <a:off x="1828800" y="5772396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24330"/>
            <a:ext cx="281940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96952"/>
            <a:ext cx="28194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75" y="4005064"/>
            <a:ext cx="2819400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75" y="5057150"/>
            <a:ext cx="2819400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66775" y="1447800"/>
            <a:ext cx="2815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>
                <a:cs typeface="B Nazanin" panose="00000400000000000000" pitchFamily="2" charset="-78"/>
              </a:rPr>
              <a:t>با پوشش سوپر </a:t>
            </a:r>
            <a:r>
              <a:rPr lang="fa-IR" sz="2000" dirty="0" err="1">
                <a:cs typeface="B Nazanin" panose="00000400000000000000" pitchFamily="2" charset="-78"/>
              </a:rPr>
              <a:t>گلاید</a:t>
            </a:r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2432403"/>
            <a:ext cx="22955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73" y="3513229"/>
            <a:ext cx="22955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9" y="4571375"/>
            <a:ext cx="22764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19199" y="1414035"/>
            <a:ext cx="2815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>
                <a:cs typeface="B Nazanin" panose="00000400000000000000" pitchFamily="2" charset="-78"/>
              </a:rPr>
              <a:t>با پوشش </a:t>
            </a:r>
            <a:r>
              <a:rPr lang="en-US" sz="2000" dirty="0">
                <a:cs typeface="B Nazanin" panose="00000400000000000000" pitchFamily="2" charset="-78"/>
              </a:rPr>
              <a:t>PVC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1802130" y="691809"/>
            <a:ext cx="5639916" cy="6858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fa-IR" sz="3600" dirty="0">
                <a:solidFill>
                  <a:schemeClr val="bg1"/>
                </a:solidFill>
                <a:cs typeface="B Nazanin" panose="00000400000000000000" pitchFamily="2" charset="-78"/>
              </a:rPr>
              <a:t>تنوع سوند های حالب</a:t>
            </a:r>
            <a:endParaRPr lang="en-US" sz="36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0D213-5962-4F35-89CF-5B70B355E0D7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3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5" y="2057400"/>
            <a:ext cx="4176464" cy="394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85567" y="2190327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000" dirty="0">
                <a:cs typeface="B Nazanin" panose="00000400000000000000" pitchFamily="2" charset="-78"/>
              </a:rPr>
              <a:t>از جنس </a:t>
            </a:r>
            <a:r>
              <a:rPr lang="fa-IR" sz="2000" dirty="0" err="1">
                <a:cs typeface="B Nazanin" panose="00000400000000000000" pitchFamily="2" charset="-78"/>
              </a:rPr>
              <a:t>نایتینول</a:t>
            </a:r>
            <a:r>
              <a:rPr lang="fa-IR" sz="2000" dirty="0">
                <a:cs typeface="B Nazanin" panose="00000400000000000000" pitchFamily="2" charset="-78"/>
              </a:rPr>
              <a:t> و با پوشش </a:t>
            </a:r>
            <a:r>
              <a:rPr lang="fa-IR" sz="2000" dirty="0" err="1">
                <a:cs typeface="B Nazanin" panose="00000400000000000000" pitchFamily="2" charset="-78"/>
              </a:rPr>
              <a:t>هیدروفیلیک</a:t>
            </a:r>
            <a:r>
              <a:rPr lang="fa-IR" sz="2000" dirty="0">
                <a:cs typeface="B Nazanin" panose="00000400000000000000" pitchFamily="2" charset="-78"/>
              </a:rPr>
              <a:t> میباشد. در سر های صاف و منعطف موجود است. نوک </a:t>
            </a:r>
            <a:r>
              <a:rPr lang="fa-IR" sz="2000" dirty="0" err="1">
                <a:cs typeface="B Nazanin" panose="00000400000000000000" pitchFamily="2" charset="-78"/>
              </a:rPr>
              <a:t>رادیوپک</a:t>
            </a:r>
            <a:r>
              <a:rPr lang="fa-IR" sz="2000" dirty="0">
                <a:cs typeface="B Nazanin" panose="00000400000000000000" pitchFamily="2" charset="-78"/>
              </a:rPr>
              <a:t> آن باعث میشود تا در محیط آندوسکوپی قابل مشاهده باشد.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2362200" y="762000"/>
            <a:ext cx="4953000" cy="1219200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>
                <a:cs typeface="B Nazanin" panose="00000400000000000000" pitchFamily="2" charset="-78"/>
              </a:rPr>
              <a:t>گايد واير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1A0C42-064E-4815-B417-54EF3A946B66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0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rusch jj s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3877"/>
            <a:ext cx="5486400" cy="35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orizontal Scroll 3"/>
          <p:cNvSpPr/>
          <p:nvPr/>
        </p:nvSpPr>
        <p:spPr>
          <a:xfrm>
            <a:off x="2362200" y="762000"/>
            <a:ext cx="4953000" cy="1219200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>
                <a:cs typeface="B Nazanin" panose="00000400000000000000" pitchFamily="2" charset="-78"/>
              </a:rPr>
              <a:t>استنت حالب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9AD128-3D7F-4A55-BA4C-25AF3F62751C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5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43100"/>
            <a:ext cx="4715254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326E31-8527-41DD-B62F-79416C0E2711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52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074" y="1039009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err="1">
                <a:cs typeface="B Nazanin" panose="00000400000000000000" pitchFamily="2" charset="-78"/>
              </a:rPr>
              <a:t>اندویورولوژی</a:t>
            </a:r>
            <a:r>
              <a:rPr lang="fa-IR" sz="3200" dirty="0">
                <a:cs typeface="B Nazanin" panose="00000400000000000000" pitchFamily="2" charset="-78"/>
              </a:rPr>
              <a:t> چیست؟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به جراحی بسته کلیه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اندویورولوژی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میگوییم. جراحی بسته کلیه(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اندویورولوژی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) روشی در جراحی است که با حداقل تهاجم صورت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میگیرد.بیشتر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از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اندویورولوژی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برای درمان سنگ استفاده می شود اما برای درمان بیماریهای کلیه و مجاری ادراری و اختلالات آن که منجر به  انسداد جریان ادراری میشود نیز استفاده می گردد, و بر پایه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اندوسکوپی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می باشد.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68960"/>
            <a:ext cx="3705833" cy="31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Image result for â«Ø¹ÙÙÙØ§Ù Ø§ÙØ±ÙÙÙÚÙâ¬â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38865"/>
            <a:ext cx="4572000" cy="327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EB9852-0C72-4BAF-A86D-4CFD82411EA9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0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 txBox="1">
            <a:spLocks/>
          </p:cNvSpPr>
          <p:nvPr/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استنت</a:t>
            </a: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</a:t>
            </a:r>
            <a:r>
              <a:rPr kumimoji="0" lang="fa-IR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حالب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</p:txBody>
      </p:sp>
      <p:sp>
        <p:nvSpPr>
          <p:cNvPr id="3" name="İçerik Yer Tutucusu 2"/>
          <p:cNvSpPr txBox="1">
            <a:spLocks/>
          </p:cNvSpPr>
          <p:nvPr/>
        </p:nvSpPr>
        <p:spPr>
          <a:xfrm>
            <a:off x="685800" y="1981201"/>
            <a:ext cx="40386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کتتری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که بین کلیه و مثانه قرار میگیرد و وظیفه اصلی آن انتقال ادرار از کلیه به مثانه است. در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مواردی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استفاده میشود که این مسیر توسط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مواردی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مانند تومور یا سنگ مسدود شده باشد و یا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مواردی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چون تنگی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حالب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یا پس از عمل جراحی.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42199"/>
            <a:ext cx="3398883" cy="423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0D7ACE-4248-4CF6-B1F8-781656397DCA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2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3400" y="914400"/>
            <a:ext cx="8229600" cy="8010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200" dirty="0">
                <a:cs typeface="B Nazanin" panose="00000400000000000000" pitchFamily="2" charset="-78"/>
              </a:rPr>
              <a:t>عملکرد </a:t>
            </a:r>
            <a:r>
              <a:rPr lang="fa-IR" sz="3200" dirty="0" err="1">
                <a:cs typeface="B Nazanin" panose="00000400000000000000" pitchFamily="2" charset="-78"/>
              </a:rPr>
              <a:t>استنت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دبل</a:t>
            </a:r>
            <a:r>
              <a:rPr lang="fa-IR" sz="3200" dirty="0">
                <a:cs typeface="B Nazanin" panose="00000400000000000000" pitchFamily="2" charset="-78"/>
              </a:rPr>
              <a:t> جی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2523" y="160907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fa-IR" sz="2000" dirty="0" err="1">
                <a:cs typeface="B Nazanin" panose="00000400000000000000" pitchFamily="2" charset="-78"/>
              </a:rPr>
              <a:t>درناژ</a:t>
            </a:r>
            <a:r>
              <a:rPr lang="fa-IR" sz="2000" dirty="0">
                <a:cs typeface="B Nazanin" panose="00000400000000000000" pitchFamily="2" charset="-78"/>
              </a:rPr>
              <a:t> ادرار از کلیه به مثانه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fa-IR" sz="2000" dirty="0">
              <a:solidFill>
                <a:sysClr val="windowText" lastClr="000000"/>
              </a:solidFill>
              <a:cs typeface="B Nazanin" panose="00000400000000000000" pitchFamily="2" charset="-78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fa-IR" sz="20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باز کردن </a:t>
            </a:r>
            <a:r>
              <a:rPr lang="fa-IR" sz="2000" dirty="0" err="1">
                <a:solidFill>
                  <a:sysClr val="windowText" lastClr="000000"/>
                </a:solidFill>
                <a:cs typeface="B Nazanin" panose="00000400000000000000" pitchFamily="2" charset="-78"/>
              </a:rPr>
              <a:t>حالب</a:t>
            </a:r>
            <a:endParaRPr lang="fa-IR" sz="2000" dirty="0">
              <a:solidFill>
                <a:sysClr val="windowText" lastClr="000000"/>
              </a:solidFill>
              <a:cs typeface="B Nazanin" panose="00000400000000000000" pitchFamily="2" charset="-78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fa-IR" sz="20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بهبود </a:t>
            </a:r>
            <a:r>
              <a:rPr lang="fa-IR" sz="2000" dirty="0" err="1">
                <a:solidFill>
                  <a:sysClr val="windowText" lastClr="000000"/>
                </a:solidFill>
                <a:cs typeface="B Nazanin" panose="00000400000000000000" pitchFamily="2" charset="-78"/>
              </a:rPr>
              <a:t>حالب</a:t>
            </a:r>
            <a:endParaRPr lang="fa-IR" sz="2000" dirty="0">
              <a:solidFill>
                <a:sysClr val="windowText" lastClr="000000"/>
              </a:solidFill>
              <a:cs typeface="B Nazanin" panose="00000400000000000000" pitchFamily="2" charset="-78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00593"/>
            <a:ext cx="3505200" cy="463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663EB4-C397-43E9-82FB-0A7AC6E34906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3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74669" y="1050130"/>
            <a:ext cx="14001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3264" y="1060823"/>
            <a:ext cx="439888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5099" y="1564604"/>
            <a:ext cx="1220788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394348"/>
            <a:ext cx="215265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60" y="3483098"/>
            <a:ext cx="170021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94348"/>
            <a:ext cx="276860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13" y="882219"/>
            <a:ext cx="215741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762000" y="3124200"/>
            <a:ext cx="228600" cy="12701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295400" y="3483098"/>
            <a:ext cx="1332760" cy="983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438400" y="2821360"/>
            <a:ext cx="189760" cy="6617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</p:cNvCxnSpPr>
          <p:nvPr/>
        </p:nvCxnSpPr>
        <p:spPr>
          <a:xfrm>
            <a:off x="6861726" y="1391013"/>
            <a:ext cx="1124745" cy="1047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0"/>
            <a:endCxn id="3" idx="0"/>
          </p:cNvCxnSpPr>
          <p:nvPr/>
        </p:nvCxnSpPr>
        <p:spPr>
          <a:xfrm flipH="1" flipV="1">
            <a:off x="6113746" y="2821361"/>
            <a:ext cx="833154" cy="15729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6B296FB-4F7C-40A7-8BC7-8F05E3383A4B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86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 txBox="1">
            <a:spLocks/>
          </p:cNvSpPr>
          <p:nvPr/>
        </p:nvSpPr>
        <p:spPr>
          <a:xfrm>
            <a:off x="418578" y="762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200" dirty="0">
                <a:cs typeface="B Nazanin" panose="00000400000000000000" pitchFamily="2" charset="-78"/>
              </a:rPr>
              <a:t>به چه دلایلی از </a:t>
            </a:r>
            <a:r>
              <a:rPr lang="fa-IR" sz="3200" dirty="0" err="1">
                <a:cs typeface="B Nazanin" panose="00000400000000000000" pitchFamily="2" charset="-78"/>
              </a:rPr>
              <a:t>دبل</a:t>
            </a:r>
            <a:r>
              <a:rPr lang="fa-IR" sz="3200" dirty="0">
                <a:cs typeface="B Nazanin" panose="00000400000000000000" pitchFamily="2" charset="-78"/>
              </a:rPr>
              <a:t> جی استفاده میکنیم؟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3" name="İçerik Yer Tutucusu 4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000" dirty="0" err="1">
                <a:solidFill>
                  <a:srgbClr val="002060"/>
                </a:solidFill>
                <a:cs typeface="Nazanin" panose="00000400000000000000" pitchFamily="2" charset="-78"/>
              </a:rPr>
              <a:t>درناژ</a:t>
            </a:r>
            <a:r>
              <a:rPr lang="fa-IR" sz="2000" dirty="0">
                <a:solidFill>
                  <a:srgbClr val="002060"/>
                </a:solidFill>
                <a:cs typeface="Nazanin" panose="00000400000000000000" pitchFamily="2" charset="-78"/>
              </a:rPr>
              <a:t> منظم </a:t>
            </a:r>
            <a:r>
              <a:rPr lang="fa-IR" sz="2000" dirty="0">
                <a:solidFill>
                  <a:srgbClr val="002060"/>
                </a:solidFill>
                <a:cs typeface="B Nazanin" panose="00000400000000000000" pitchFamily="2" charset="-78"/>
              </a:rPr>
              <a:t>کلیه</a:t>
            </a:r>
          </a:p>
          <a:p>
            <a:pPr marL="0" indent="0" algn="r" rtl="1">
              <a:buNone/>
            </a:pPr>
            <a:endParaRPr lang="en-GB" sz="2000" dirty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sz="2000" dirty="0" err="1">
                <a:solidFill>
                  <a:srgbClr val="002060"/>
                </a:solidFill>
                <a:cs typeface="B Nazanin" panose="00000400000000000000" pitchFamily="2" charset="-78"/>
              </a:rPr>
              <a:t>استنت</a:t>
            </a:r>
            <a:r>
              <a:rPr lang="fa-IR" sz="2000" dirty="0">
                <a:solidFill>
                  <a:srgbClr val="002060"/>
                </a:solidFill>
                <a:cs typeface="B Nazanin" panose="00000400000000000000" pitchFamily="2" charset="-78"/>
              </a:rPr>
              <a:t> گذاری قبل از </a:t>
            </a:r>
            <a:r>
              <a:rPr lang="en-US" sz="2000" dirty="0">
                <a:solidFill>
                  <a:srgbClr val="002060"/>
                </a:solidFill>
                <a:cs typeface="B Nazanin" panose="00000400000000000000" pitchFamily="2" charset="-78"/>
              </a:rPr>
              <a:t>ESWL</a:t>
            </a:r>
            <a:r>
              <a:rPr lang="fa-IR" sz="2000" dirty="0">
                <a:solidFill>
                  <a:srgbClr val="002060"/>
                </a:solidFill>
                <a:cs typeface="B Nazanin" panose="00000400000000000000" pitchFamily="2" charset="-78"/>
              </a:rPr>
              <a:t> برای سنگ های بزرگتر از</a:t>
            </a:r>
            <a:r>
              <a:rPr lang="en-GB" sz="2000" dirty="0">
                <a:solidFill>
                  <a:srgbClr val="002060"/>
                </a:solidFill>
                <a:cs typeface="B Nazanin" panose="00000400000000000000" pitchFamily="2" charset="-78"/>
              </a:rPr>
              <a:t>(20</a:t>
            </a:r>
            <a:r>
              <a:rPr lang="en-US" sz="2000" dirty="0">
                <a:solidFill>
                  <a:srgbClr val="002060"/>
                </a:solidFill>
                <a:cs typeface="B Nazanin" panose="00000400000000000000" pitchFamily="2" charset="-78"/>
              </a:rPr>
              <a:t>mm</a:t>
            </a:r>
            <a:r>
              <a:rPr lang="en-GB" sz="2000" dirty="0">
                <a:solidFill>
                  <a:srgbClr val="002060"/>
                </a:solidFill>
                <a:cs typeface="B Nazanin" panose="00000400000000000000" pitchFamily="2" charset="-78"/>
              </a:rPr>
              <a:t>)</a:t>
            </a:r>
          </a:p>
          <a:p>
            <a:pPr algn="r" rtl="1"/>
            <a:endParaRPr lang="en-GB" sz="2000" dirty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sz="2000" dirty="0" err="1">
                <a:solidFill>
                  <a:srgbClr val="002060"/>
                </a:solidFill>
                <a:cs typeface="B Nazanin" panose="00000400000000000000" pitchFamily="2" charset="-78"/>
              </a:rPr>
              <a:t>استنت</a:t>
            </a:r>
            <a:r>
              <a:rPr lang="fa-IR" sz="2000" dirty="0">
                <a:solidFill>
                  <a:srgbClr val="002060"/>
                </a:solidFill>
                <a:cs typeface="B Nazanin" panose="00000400000000000000" pitchFamily="2" charset="-78"/>
              </a:rPr>
              <a:t> گذاری زمانی که </a:t>
            </a:r>
            <a:r>
              <a:rPr lang="fa-IR" sz="2000" dirty="0" err="1">
                <a:solidFill>
                  <a:srgbClr val="002060"/>
                </a:solidFill>
                <a:cs typeface="B Nazanin" panose="00000400000000000000" pitchFamily="2" charset="-78"/>
              </a:rPr>
              <a:t>حالب</a:t>
            </a:r>
            <a:r>
              <a:rPr lang="fa-IR" sz="2000" dirty="0">
                <a:solidFill>
                  <a:srgbClr val="002060"/>
                </a:solidFill>
                <a:cs typeface="B Nazanin" panose="00000400000000000000" pitchFamily="2" charset="-78"/>
              </a:rPr>
              <a:t> سوراخ و یا پاره میشود</a:t>
            </a:r>
            <a:endParaRPr lang="en-GB" sz="2000" dirty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algn="r" rtl="1"/>
            <a:endParaRPr lang="en-GB" sz="2000" dirty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solidFill>
                  <a:srgbClr val="002060"/>
                </a:solidFill>
                <a:cs typeface="B Nazanin" panose="00000400000000000000" pitchFamily="2" charset="-78"/>
              </a:rPr>
              <a:t>زمانی که </a:t>
            </a:r>
            <a:r>
              <a:rPr lang="fa-IR" sz="2000" dirty="0" err="1">
                <a:solidFill>
                  <a:srgbClr val="002060"/>
                </a:solidFill>
                <a:cs typeface="B Nazanin" panose="00000400000000000000" pitchFamily="2" charset="-78"/>
              </a:rPr>
              <a:t>حالب</a:t>
            </a:r>
            <a:r>
              <a:rPr lang="fa-IR" sz="2000" dirty="0">
                <a:solidFill>
                  <a:srgbClr val="002060"/>
                </a:solidFill>
                <a:cs typeface="B Nazanin" panose="00000400000000000000" pitchFamily="2" charset="-78"/>
              </a:rPr>
              <a:t> مسدود است(</a:t>
            </a:r>
            <a:r>
              <a:rPr lang="fa-IR" sz="2000" dirty="0" err="1">
                <a:solidFill>
                  <a:srgbClr val="002060"/>
                </a:solidFill>
                <a:cs typeface="B Nazanin" panose="00000400000000000000" pitchFamily="2" charset="-78"/>
              </a:rPr>
              <a:t>بارداری,سنگ,تومور</a:t>
            </a:r>
            <a:r>
              <a:rPr lang="fa-IR" sz="2000" dirty="0">
                <a:solidFill>
                  <a:srgbClr val="002060"/>
                </a:solidFill>
                <a:cs typeface="B Nazanin" panose="00000400000000000000" pitchFamily="2" charset="-78"/>
              </a:rPr>
              <a:t>)</a:t>
            </a:r>
          </a:p>
          <a:p>
            <a:pPr algn="r" rtl="1"/>
            <a:endParaRPr lang="en-GB" sz="2000" dirty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solidFill>
                  <a:srgbClr val="002060"/>
                </a:solidFill>
                <a:cs typeface="B Nazanin" panose="00000400000000000000" pitchFamily="2" charset="-78"/>
              </a:rPr>
              <a:t>قبل از جراحی </a:t>
            </a:r>
            <a:r>
              <a:rPr lang="fa-IR" sz="2000" dirty="0" err="1">
                <a:solidFill>
                  <a:srgbClr val="002060"/>
                </a:solidFill>
                <a:cs typeface="B Nazanin" panose="00000400000000000000" pitchFamily="2" charset="-78"/>
              </a:rPr>
              <a:t>حالب</a:t>
            </a:r>
            <a:r>
              <a:rPr lang="fa-IR" sz="2000" dirty="0">
                <a:solidFill>
                  <a:srgbClr val="002060"/>
                </a:solidFill>
                <a:cs typeface="B Nazanin" panose="00000400000000000000" pitchFamily="2" charset="-78"/>
              </a:rPr>
              <a:t>(تومور)</a:t>
            </a:r>
            <a:endParaRPr lang="en-US" sz="2000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2E9A41-51BA-4660-AE84-3E312A4D41CF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0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 txBox="1">
            <a:spLocks/>
          </p:cNvSpPr>
          <p:nvPr/>
        </p:nvSpPr>
        <p:spPr>
          <a:xfrm>
            <a:off x="533400" y="762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200" dirty="0">
                <a:cs typeface="B Nazanin" panose="00000400000000000000" pitchFamily="2" charset="-78"/>
              </a:rPr>
              <a:t>روش های </a:t>
            </a:r>
            <a:r>
              <a:rPr lang="fa-IR" sz="3200" dirty="0" err="1">
                <a:cs typeface="B Nazanin" panose="00000400000000000000" pitchFamily="2" charset="-78"/>
              </a:rPr>
              <a:t>جاگذاری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استنت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3" name="İçerik Yer Tutucusu 4"/>
          <p:cNvSpPr txBox="1">
            <a:spLocks/>
          </p:cNvSpPr>
          <p:nvPr/>
        </p:nvSpPr>
        <p:spPr>
          <a:xfrm>
            <a:off x="4499992" y="16288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سیستوسکوپیک</a:t>
            </a:r>
            <a:endParaRPr lang="en-GB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algn="r" rtl="1"/>
            <a:endParaRPr lang="en-GB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یوروتروسکوپیک</a:t>
            </a:r>
            <a:endParaRPr lang="en-GB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algn="r" rtl="1"/>
            <a:endParaRPr lang="en-GB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جراحی باز</a:t>
            </a:r>
            <a:endParaRPr lang="en-GB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algn="r" rtl="1"/>
            <a:endParaRPr lang="en-GB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آنتی </a:t>
            </a:r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گراد</a:t>
            </a:r>
            <a:endParaRPr lang="de-DE" sz="2000" dirty="0">
              <a:solidFill>
                <a:srgbClr val="0287CA"/>
              </a:solidFill>
              <a:cs typeface="B Nazanin" panose="00000400000000000000" pitchFamily="2" charset="-78"/>
            </a:endParaRP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EE7EDE-C8F6-46B2-AE1C-4860D30672E0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5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028700"/>
            <a:ext cx="8229600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200" dirty="0">
                <a:solidFill>
                  <a:srgbClr val="002060"/>
                </a:solidFill>
                <a:cs typeface="B Nazanin" panose="00000400000000000000" pitchFamily="2" charset="-78"/>
              </a:rPr>
              <a:t>زمان ماندگاری</a:t>
            </a:r>
            <a:endParaRPr lang="en-US" sz="3200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447800" y="2335530"/>
            <a:ext cx="2819400" cy="12222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cs typeface="B Nazanin" panose="00000400000000000000" pitchFamily="2" charset="-78"/>
              </a:rPr>
              <a:t>کوتاه مدت</a:t>
            </a:r>
            <a:endParaRPr lang="en-US" sz="2400" b="1" dirty="0">
              <a:cs typeface="B Nazanin" panose="00000400000000000000" pitchFamily="2" charset="-78"/>
            </a:endParaRPr>
          </a:p>
          <a:p>
            <a:pPr algn="ctr"/>
            <a:endParaRPr lang="en-US" dirty="0"/>
          </a:p>
        </p:txBody>
      </p:sp>
      <p:sp>
        <p:nvSpPr>
          <p:cNvPr id="5" name="Snip Same Side Corner Rectangle 4"/>
          <p:cNvSpPr/>
          <p:nvPr/>
        </p:nvSpPr>
        <p:spPr>
          <a:xfrm>
            <a:off x="457200" y="4114800"/>
            <a:ext cx="4114800" cy="1066800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/>
              <a:t>درناژ بعد از يوروتروسكوپي</a:t>
            </a:r>
            <a:endParaRPr lang="en-US" sz="2400" dirty="0"/>
          </a:p>
        </p:txBody>
      </p:sp>
      <p:sp>
        <p:nvSpPr>
          <p:cNvPr id="6" name="Cloud Callout 5"/>
          <p:cNvSpPr/>
          <p:nvPr/>
        </p:nvSpPr>
        <p:spPr>
          <a:xfrm>
            <a:off x="5867400" y="2303526"/>
            <a:ext cx="2819400" cy="12222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cs typeface="B Nazanin" panose="00000400000000000000" pitchFamily="2" charset="-78"/>
              </a:rPr>
              <a:t>بلند مدت</a:t>
            </a:r>
            <a:endParaRPr lang="en-US" sz="2400" b="1" dirty="0">
              <a:cs typeface="B Nazanin" panose="00000400000000000000" pitchFamily="2" charset="-78"/>
            </a:endParaRPr>
          </a:p>
          <a:p>
            <a:pPr algn="ctr"/>
            <a:endParaRPr lang="en-US" dirty="0"/>
          </a:p>
        </p:txBody>
      </p:sp>
      <p:sp>
        <p:nvSpPr>
          <p:cNvPr id="7" name="Snip Same Side Corner Rectangle 6"/>
          <p:cNvSpPr/>
          <p:nvPr/>
        </p:nvSpPr>
        <p:spPr>
          <a:xfrm>
            <a:off x="4724400" y="4080510"/>
            <a:ext cx="4114800" cy="1066800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/>
              <a:t>جراحي حالب</a:t>
            </a:r>
          </a:p>
          <a:p>
            <a:pPr algn="ctr"/>
            <a:r>
              <a:rPr lang="fa-IR" sz="2000" dirty="0"/>
              <a:t>تنگي حالب</a:t>
            </a:r>
          </a:p>
          <a:p>
            <a:pPr algn="ctr"/>
            <a:r>
              <a:rPr lang="fa-IR" sz="2000" dirty="0"/>
              <a:t>تومور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4A7266-E31E-4778-B91C-273C1E70143E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4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2514600"/>
            <a:ext cx="36290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212DD1-C2C0-4F1B-822A-6F5E896CE702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105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2"/>
          <p:cNvSpPr txBox="1">
            <a:spLocks/>
          </p:cNvSpPr>
          <p:nvPr/>
        </p:nvSpPr>
        <p:spPr>
          <a:xfrm>
            <a:off x="457200" y="1600200"/>
            <a:ext cx="4038600" cy="4648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1800" dirty="0">
                <a:cs typeface="B Nazanin" panose="00000400000000000000" pitchFamily="2" charset="-78"/>
              </a:rPr>
              <a:t>پوشش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1800" dirty="0">
                <a:cs typeface="B Nazanin" panose="00000400000000000000" pitchFamily="2" charset="-78"/>
              </a:rPr>
              <a:t>سوپر </a:t>
            </a:r>
            <a:r>
              <a:rPr lang="fa-IR" sz="1800" dirty="0" err="1">
                <a:cs typeface="B Nazanin" panose="00000400000000000000" pitchFamily="2" charset="-78"/>
              </a:rPr>
              <a:t>گلاید</a:t>
            </a:r>
            <a:r>
              <a:rPr lang="fa-IR" sz="1800" dirty="0">
                <a:cs typeface="B Nazanin" panose="00000400000000000000" pitchFamily="2" charset="-78"/>
              </a:rPr>
              <a:t> (همراه با </a:t>
            </a:r>
            <a:r>
              <a:rPr lang="fa-IR" sz="1800" dirty="0" err="1">
                <a:cs typeface="B Nazanin" panose="00000400000000000000" pitchFamily="2" charset="-78"/>
              </a:rPr>
              <a:t>هیدروژل</a:t>
            </a:r>
            <a:r>
              <a:rPr lang="fa-IR" sz="1800" dirty="0">
                <a:cs typeface="B Nazanin" panose="00000400000000000000" pitchFamily="2" charset="-78"/>
              </a:rPr>
              <a:t>)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1800" dirty="0">
                <a:cs typeface="B Nazanin" panose="00000400000000000000" pitchFamily="2" charset="-78"/>
              </a:rPr>
              <a:t>استاندارد</a:t>
            </a:r>
            <a:endParaRPr lang="tr-TR" sz="1800" dirty="0">
              <a:cs typeface="B Nazanin" panose="00000400000000000000" pitchFamily="2" charset="-78"/>
            </a:endParaRPr>
          </a:p>
          <a:p>
            <a:pPr algn="r" rtl="1"/>
            <a:r>
              <a:rPr lang="fa-IR" sz="1800" dirty="0">
                <a:cs typeface="B Nazanin" panose="00000400000000000000" pitchFamily="2" charset="-78"/>
              </a:rPr>
              <a:t>انتهای </a:t>
            </a:r>
            <a:r>
              <a:rPr lang="fa-IR" sz="1800" dirty="0" err="1">
                <a:cs typeface="B Nazanin" panose="00000400000000000000" pitchFamily="2" charset="-78"/>
              </a:rPr>
              <a:t>استنت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1800" dirty="0">
                <a:cs typeface="B Nazanin" panose="00000400000000000000" pitchFamily="2" charset="-78"/>
              </a:rPr>
              <a:t>دو سر باز</a:t>
            </a:r>
          </a:p>
          <a:p>
            <a:pPr lvl="1" algn="r" rtl="1"/>
            <a:r>
              <a:rPr lang="fa-IR" sz="1800" dirty="0">
                <a:cs typeface="B Nazanin" panose="00000400000000000000" pitchFamily="2" charset="-78"/>
              </a:rPr>
              <a:t>یک سرباز یک سر بسته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1800" dirty="0">
                <a:cs typeface="B Nazanin" panose="00000400000000000000" pitchFamily="2" charset="-78"/>
              </a:rPr>
              <a:t>دو سر بسته</a:t>
            </a:r>
            <a:endParaRPr lang="tr-TR" sz="1800" dirty="0">
              <a:cs typeface="B Nazanin" panose="00000400000000000000" pitchFamily="2" charset="-78"/>
            </a:endParaRPr>
          </a:p>
          <a:p>
            <a:pPr algn="r" rtl="1"/>
            <a:r>
              <a:rPr lang="fa-IR" sz="1800" dirty="0" err="1">
                <a:cs typeface="B Nazanin" panose="00000400000000000000" pitchFamily="2" charset="-78"/>
              </a:rPr>
              <a:t>پوشر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tr-TR" sz="1800" dirty="0">
                <a:cs typeface="B Nazanin" panose="00000400000000000000" pitchFamily="2" charset="-78"/>
              </a:rPr>
              <a:t>DD Coupling</a:t>
            </a:r>
          </a:p>
          <a:p>
            <a:pPr lvl="2" algn="r" rtl="1"/>
            <a:r>
              <a:rPr lang="tr-TR" sz="1800" dirty="0">
                <a:cs typeface="B Nazanin" panose="00000400000000000000" pitchFamily="2" charset="-78"/>
              </a:rPr>
              <a:t>45 CM</a:t>
            </a:r>
            <a:r>
              <a:rPr lang="fa-IR" sz="1800" dirty="0">
                <a:cs typeface="B Nazanin" panose="00000400000000000000" pitchFamily="2" charset="-78"/>
              </a:rPr>
              <a:t> برای </a:t>
            </a:r>
            <a:r>
              <a:rPr lang="fa-IR" sz="1800" dirty="0" err="1">
                <a:cs typeface="B Nazanin" panose="00000400000000000000" pitchFamily="2" charset="-78"/>
              </a:rPr>
              <a:t>سیستوسکوپ</a:t>
            </a:r>
            <a:endParaRPr lang="tr-TR" sz="1800" dirty="0">
              <a:cs typeface="B Nazanin" panose="00000400000000000000" pitchFamily="2" charset="-78"/>
            </a:endParaRPr>
          </a:p>
          <a:p>
            <a:pPr lvl="2" algn="r" rtl="1"/>
            <a:r>
              <a:rPr lang="tr-TR" sz="1800" dirty="0">
                <a:cs typeface="B Nazanin" panose="00000400000000000000" pitchFamily="2" charset="-78"/>
              </a:rPr>
              <a:t>90 cm </a:t>
            </a:r>
            <a:r>
              <a:rPr lang="fa-IR" sz="1800" dirty="0">
                <a:cs typeface="B Nazanin" panose="00000400000000000000" pitchFamily="2" charset="-78"/>
              </a:rPr>
              <a:t> برای </a:t>
            </a:r>
            <a:r>
              <a:rPr lang="tr-TR" sz="1800" dirty="0">
                <a:cs typeface="B Nazanin" panose="00000400000000000000" pitchFamily="2" charset="-78"/>
              </a:rPr>
              <a:t> URS</a:t>
            </a:r>
            <a:r>
              <a:rPr lang="fa-IR" sz="1800" dirty="0">
                <a:cs typeface="B Nazanin" panose="00000400000000000000" pitchFamily="2" charset="-78"/>
              </a:rPr>
              <a:t>   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1800" dirty="0">
                <a:cs typeface="B Nazanin" panose="00000400000000000000" pitchFamily="2" charset="-78"/>
              </a:rPr>
              <a:t>استاندارد</a:t>
            </a:r>
            <a:endParaRPr lang="tr-TR" sz="1800" dirty="0">
              <a:cs typeface="B Nazanin" panose="00000400000000000000" pitchFamily="2" charset="-78"/>
            </a:endParaRPr>
          </a:p>
          <a:p>
            <a:pPr lvl="2" algn="r" rtl="1"/>
            <a:r>
              <a:rPr lang="tr-TR" sz="1800" dirty="0">
                <a:cs typeface="B Nazanin" panose="00000400000000000000" pitchFamily="2" charset="-78"/>
              </a:rPr>
              <a:t>45 cm </a:t>
            </a:r>
            <a:r>
              <a:rPr lang="fa-IR" sz="1800" dirty="0">
                <a:cs typeface="B Nazanin" panose="00000400000000000000" pitchFamily="2" charset="-78"/>
              </a:rPr>
              <a:t> برای </a:t>
            </a:r>
            <a:r>
              <a:rPr lang="fa-IR" sz="1800" dirty="0" err="1">
                <a:cs typeface="B Nazanin" panose="00000400000000000000" pitchFamily="2" charset="-78"/>
              </a:rPr>
              <a:t>سیستوسکوپ</a:t>
            </a:r>
            <a:endParaRPr lang="tr-TR" sz="1800" dirty="0">
              <a:cs typeface="B Nazanin" panose="00000400000000000000" pitchFamily="2" charset="-78"/>
            </a:endParaRPr>
          </a:p>
          <a:p>
            <a:pPr lvl="2" algn="r" rtl="1"/>
            <a:r>
              <a:rPr lang="tr-TR" sz="1800" dirty="0">
                <a:cs typeface="B Nazanin" panose="00000400000000000000" pitchFamily="2" charset="-78"/>
              </a:rPr>
              <a:t>90 cm </a:t>
            </a:r>
            <a:r>
              <a:rPr lang="fa-IR" sz="1800" dirty="0">
                <a:cs typeface="B Nazanin" panose="00000400000000000000" pitchFamily="2" charset="-78"/>
              </a:rPr>
              <a:t> برای</a:t>
            </a:r>
            <a:r>
              <a:rPr lang="tr-TR" sz="1800" dirty="0">
                <a:cs typeface="B Nazanin" panose="00000400000000000000" pitchFamily="2" charset="-78"/>
              </a:rPr>
              <a:t> 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tr-TR" sz="1800" dirty="0"/>
              <a:t>URS</a:t>
            </a:r>
          </a:p>
        </p:txBody>
      </p:sp>
      <p:sp>
        <p:nvSpPr>
          <p:cNvPr id="3" name="İçerik Yer Tutucusu 3"/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1800" dirty="0">
                <a:cs typeface="B Nazanin" panose="00000400000000000000" pitchFamily="2" charset="-78"/>
              </a:rPr>
              <a:t>سایز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tr-TR" sz="1800" dirty="0">
                <a:cs typeface="B Nazanin" panose="00000400000000000000" pitchFamily="2" charset="-78"/>
              </a:rPr>
              <a:t>3, 4, 4.8 FR </a:t>
            </a:r>
            <a:r>
              <a:rPr lang="fa-IR" sz="1800" dirty="0">
                <a:cs typeface="B Nazanin" panose="00000400000000000000" pitchFamily="2" charset="-78"/>
              </a:rPr>
              <a:t>اطفال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tr-TR" sz="1800" dirty="0">
                <a:cs typeface="B Nazanin" panose="00000400000000000000" pitchFamily="2" charset="-78"/>
              </a:rPr>
              <a:t>4.8-9 FR </a:t>
            </a:r>
            <a:r>
              <a:rPr lang="fa-IR" sz="1800" dirty="0">
                <a:cs typeface="B Nazanin" panose="00000400000000000000" pitchFamily="2" charset="-78"/>
              </a:rPr>
              <a:t>بزرگسال</a:t>
            </a:r>
          </a:p>
          <a:p>
            <a:pPr lvl="1" algn="r" rtl="1"/>
            <a:r>
              <a:rPr lang="fa-IR" sz="1800" dirty="0">
                <a:cs typeface="B Nazanin" panose="00000400000000000000" pitchFamily="2" charset="-78"/>
              </a:rPr>
              <a:t>معمولا سایز های 7 و 8 و9 برای تومور استفاده میشود</a:t>
            </a:r>
            <a:endParaRPr lang="tr-TR" sz="1800" dirty="0">
              <a:cs typeface="B Nazanin" panose="00000400000000000000" pitchFamily="2" charset="-78"/>
            </a:endParaRPr>
          </a:p>
          <a:p>
            <a:pPr algn="r" rtl="1"/>
            <a:r>
              <a:rPr lang="fa-IR" sz="1800" dirty="0">
                <a:cs typeface="B Nazanin" panose="00000400000000000000" pitchFamily="2" charset="-78"/>
              </a:rPr>
              <a:t>طول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tr-TR" sz="1800" dirty="0">
                <a:cs typeface="B Nazanin" panose="00000400000000000000" pitchFamily="2" charset="-78"/>
              </a:rPr>
              <a:t>10-20 cm </a:t>
            </a:r>
            <a:r>
              <a:rPr lang="fa-IR" sz="1800" dirty="0">
                <a:cs typeface="B Nazanin" panose="00000400000000000000" pitchFamily="2" charset="-78"/>
              </a:rPr>
              <a:t>اطفال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tr-TR" sz="1800" dirty="0">
                <a:cs typeface="B Nazanin" panose="00000400000000000000" pitchFamily="2" charset="-78"/>
              </a:rPr>
              <a:t>22-30 cm </a:t>
            </a:r>
            <a:r>
              <a:rPr lang="fa-IR" sz="1800" dirty="0">
                <a:cs typeface="B Nazanin" panose="00000400000000000000" pitchFamily="2" charset="-78"/>
              </a:rPr>
              <a:t>بزرگسال</a:t>
            </a:r>
            <a:endParaRPr lang="tr-TR" sz="1800" dirty="0">
              <a:cs typeface="B Nazanin" panose="00000400000000000000" pitchFamily="2" charset="-78"/>
            </a:endParaRPr>
          </a:p>
          <a:p>
            <a:pPr algn="r" rtl="1"/>
            <a:r>
              <a:rPr lang="fa-IR" sz="1800" dirty="0">
                <a:cs typeface="B Nazanin" panose="00000400000000000000" pitchFamily="2" charset="-78"/>
              </a:rPr>
              <a:t>جایگذاری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1800" dirty="0">
                <a:cs typeface="B Nazanin" panose="00000400000000000000" pitchFamily="2" charset="-78"/>
              </a:rPr>
              <a:t>در مدل </a:t>
            </a:r>
            <a:r>
              <a:rPr lang="en-US" sz="1800" dirty="0">
                <a:cs typeface="B Nazanin" panose="00000400000000000000" pitchFamily="2" charset="-78"/>
              </a:rPr>
              <a:t>over </a:t>
            </a:r>
            <a:r>
              <a:rPr lang="en-US" sz="1800" dirty="0" err="1">
                <a:cs typeface="B Nazanin" panose="00000400000000000000" pitchFamily="2" charset="-78"/>
              </a:rPr>
              <a:t>guidwire</a:t>
            </a:r>
            <a:r>
              <a:rPr lang="en-US" sz="1800" dirty="0">
                <a:cs typeface="B Nazanin" panose="00000400000000000000" pitchFamily="2" charset="-78"/>
              </a:rPr>
              <a:t> </a:t>
            </a:r>
            <a:r>
              <a:rPr lang="fa-IR" sz="1800" dirty="0">
                <a:cs typeface="B Nazanin" panose="00000400000000000000" pitchFamily="2" charset="-78"/>
              </a:rPr>
              <a:t>از </a:t>
            </a:r>
            <a:r>
              <a:rPr lang="fa-IR" sz="1800" dirty="0" err="1">
                <a:cs typeface="B Nazanin" panose="00000400000000000000" pitchFamily="2" charset="-78"/>
              </a:rPr>
              <a:t>دبل</a:t>
            </a:r>
            <a:r>
              <a:rPr lang="fa-IR" sz="1800" dirty="0">
                <a:cs typeface="B Nazanin" panose="00000400000000000000" pitchFamily="2" charset="-78"/>
              </a:rPr>
              <a:t> جی دو سر باز استفاده میشود.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1800" dirty="0">
                <a:cs typeface="B Nazanin" panose="00000400000000000000" pitchFamily="2" charset="-78"/>
              </a:rPr>
              <a:t>روش </a:t>
            </a:r>
            <a:r>
              <a:rPr lang="fa-IR" sz="1800" dirty="0" err="1">
                <a:cs typeface="B Nazanin" panose="00000400000000000000" pitchFamily="2" charset="-78"/>
              </a:rPr>
              <a:t>مسقیم</a:t>
            </a:r>
            <a:endParaRPr lang="fa-IR" sz="1800" dirty="0">
              <a:cs typeface="B Nazanin" panose="00000400000000000000" pitchFamily="2" charset="-78"/>
            </a:endParaRPr>
          </a:p>
          <a:p>
            <a:pPr algn="r" rtl="1"/>
            <a:r>
              <a:rPr lang="fa-IR" sz="1800" dirty="0" err="1">
                <a:cs typeface="B Nazanin" panose="00000400000000000000" pitchFamily="2" charset="-78"/>
              </a:rPr>
              <a:t>گاید</a:t>
            </a:r>
            <a:r>
              <a:rPr lang="fa-IR" sz="1800" dirty="0">
                <a:cs typeface="B Nazanin" panose="00000400000000000000" pitchFamily="2" charset="-78"/>
              </a:rPr>
              <a:t> </a:t>
            </a:r>
            <a:r>
              <a:rPr lang="fa-IR" sz="1800" dirty="0" err="1">
                <a:cs typeface="B Nazanin" panose="00000400000000000000" pitchFamily="2" charset="-78"/>
              </a:rPr>
              <a:t>وایر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en-US" sz="1800" dirty="0">
                <a:cs typeface="B Nazanin" panose="00000400000000000000" pitchFamily="2" charset="-78"/>
              </a:rPr>
              <a:t>100cm</a:t>
            </a:r>
            <a:r>
              <a:rPr lang="fa-IR" sz="1800" dirty="0">
                <a:cs typeface="B Nazanin" panose="00000400000000000000" pitchFamily="2" charset="-78"/>
              </a:rPr>
              <a:t> برای </a:t>
            </a:r>
            <a:r>
              <a:rPr lang="fa-IR" sz="1800" dirty="0" err="1">
                <a:cs typeface="B Nazanin" panose="00000400000000000000" pitchFamily="2" charset="-78"/>
              </a:rPr>
              <a:t>سیستوسکوپ</a:t>
            </a:r>
            <a:endParaRPr lang="tr-TR" sz="1800" dirty="0">
              <a:cs typeface="B Nazanin" panose="00000400000000000000" pitchFamily="2" charset="-78"/>
            </a:endParaRPr>
          </a:p>
          <a:p>
            <a:pPr lvl="1" algn="r" rtl="1"/>
            <a:r>
              <a:rPr lang="en-US" sz="1800" dirty="0">
                <a:cs typeface="B Nazanin" panose="00000400000000000000" pitchFamily="2" charset="-78"/>
              </a:rPr>
              <a:t>150cm</a:t>
            </a:r>
            <a:r>
              <a:rPr lang="fa-IR" sz="1800" dirty="0">
                <a:cs typeface="B Nazanin" panose="00000400000000000000" pitchFamily="2" charset="-78"/>
              </a:rPr>
              <a:t> برای </a:t>
            </a:r>
            <a:r>
              <a:rPr lang="en-US" sz="1800" dirty="0">
                <a:cs typeface="B Nazanin" panose="00000400000000000000" pitchFamily="2" charset="-78"/>
              </a:rPr>
              <a:t>URS</a:t>
            </a:r>
            <a:endParaRPr lang="tr-TR" sz="1800" dirty="0">
              <a:cs typeface="B Nazanin" panose="00000400000000000000" pitchFamily="2" charset="-78"/>
            </a:endParaRPr>
          </a:p>
          <a:p>
            <a:pPr marL="457200" lvl="1" indent="0" algn="r" rtl="1">
              <a:buNone/>
            </a:pPr>
            <a:endParaRPr lang="tr-TR" sz="1800" dirty="0">
              <a:cs typeface="B Nazanin" panose="00000400000000000000" pitchFamily="2" charset="-78"/>
            </a:endParaRPr>
          </a:p>
        </p:txBody>
      </p:sp>
      <p:sp>
        <p:nvSpPr>
          <p:cNvPr id="4" name="Başlık 1"/>
          <p:cNvSpPr txBox="1">
            <a:spLocks/>
          </p:cNvSpPr>
          <p:nvPr/>
        </p:nvSpPr>
        <p:spPr>
          <a:xfrm>
            <a:off x="457200" y="670719"/>
            <a:ext cx="8229600" cy="792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200" dirty="0">
                <a:cs typeface="B Nazanin" panose="00000400000000000000" pitchFamily="2" charset="-78"/>
              </a:rPr>
              <a:t>تنوع </a:t>
            </a:r>
            <a:r>
              <a:rPr lang="fa-IR" sz="3200" dirty="0" err="1">
                <a:cs typeface="B Nazanin" panose="00000400000000000000" pitchFamily="2" charset="-78"/>
              </a:rPr>
              <a:t>سایزبندی</a:t>
            </a:r>
            <a:r>
              <a:rPr lang="fa-IR" sz="3200" dirty="0">
                <a:cs typeface="B Nazanin" panose="00000400000000000000" pitchFamily="2" charset="-78"/>
              </a:rPr>
              <a:t> و مدل های </a:t>
            </a:r>
            <a:r>
              <a:rPr lang="fa-IR" sz="3200" dirty="0" err="1">
                <a:cs typeface="B Nazanin" panose="00000400000000000000" pitchFamily="2" charset="-78"/>
              </a:rPr>
              <a:t>استنت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دبل</a:t>
            </a:r>
            <a:r>
              <a:rPr lang="fa-IR" sz="3200" dirty="0">
                <a:cs typeface="B Nazanin" panose="00000400000000000000" pitchFamily="2" charset="-78"/>
              </a:rPr>
              <a:t> جی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277BE-E616-47E3-AFAB-89AFAC207B09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2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ular Callout 15"/>
          <p:cNvSpPr/>
          <p:nvPr/>
        </p:nvSpPr>
        <p:spPr>
          <a:xfrm>
            <a:off x="1905000" y="768009"/>
            <a:ext cx="5639916" cy="1060791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150000"/>
              </a:lnSpc>
            </a:pPr>
            <a:r>
              <a:rPr lang="fa-IR" sz="3600" b="1" dirty="0">
                <a:solidFill>
                  <a:schemeClr val="bg1"/>
                </a:solidFill>
                <a:latin typeface="Times New Roman" pitchFamily="18" charset="0"/>
                <a:cs typeface="B Nazanin" panose="00000400000000000000" pitchFamily="2" charset="-78"/>
              </a:rPr>
              <a:t>تنوع مدل های دبل جی</a:t>
            </a:r>
          </a:p>
        </p:txBody>
      </p:sp>
      <p:sp>
        <p:nvSpPr>
          <p:cNvPr id="18" name="6-Point Star 17"/>
          <p:cNvSpPr/>
          <p:nvPr/>
        </p:nvSpPr>
        <p:spPr>
          <a:xfrm>
            <a:off x="405400" y="1913645"/>
            <a:ext cx="2133600" cy="1981200"/>
          </a:xfrm>
          <a:prstGeom prst="star6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 err="1">
                <a:cs typeface="B Nazanin" panose="00000400000000000000" pitchFamily="2" charset="-78"/>
              </a:rPr>
              <a:t>اینتگرال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19" name="6-Point Star 18"/>
          <p:cNvSpPr/>
          <p:nvPr/>
        </p:nvSpPr>
        <p:spPr>
          <a:xfrm>
            <a:off x="3505200" y="2990090"/>
            <a:ext cx="2133600" cy="1981200"/>
          </a:xfrm>
          <a:prstGeom prst="star6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>
                <a:cs typeface="B Nazanin" panose="00000400000000000000" pitchFamily="2" charset="-78"/>
              </a:rPr>
              <a:t>آنتی </a:t>
            </a:r>
            <a:r>
              <a:rPr lang="fa-IR" sz="3200" b="1" dirty="0" err="1">
                <a:cs typeface="B Nazanin" panose="00000400000000000000" pitchFamily="2" charset="-78"/>
              </a:rPr>
              <a:t>رفلاکس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6248400" y="4191000"/>
            <a:ext cx="2133600" cy="1981200"/>
          </a:xfrm>
          <a:prstGeom prst="star6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>
                <a:cs typeface="B Nazanin" panose="00000400000000000000" pitchFamily="2" charset="-78"/>
              </a:rPr>
              <a:t>تومور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50C308-6A75-4BA4-8C59-34799928E2B9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471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899" y="2325372"/>
            <a:ext cx="6343576" cy="384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6-Point Star 4"/>
          <p:cNvSpPr/>
          <p:nvPr/>
        </p:nvSpPr>
        <p:spPr>
          <a:xfrm>
            <a:off x="228600" y="838200"/>
            <a:ext cx="2133600" cy="1981200"/>
          </a:xfrm>
          <a:prstGeom prst="star6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 err="1">
                <a:cs typeface="B Nazanin" panose="00000400000000000000" pitchFamily="2" charset="-78"/>
              </a:rPr>
              <a:t>اینتگرال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723D7D-A295-42E8-93FD-EC1121703CF7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79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7132" y="1219200"/>
            <a:ext cx="2727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 err="1">
                <a:cs typeface="B Nazanin" panose="00000400000000000000" pitchFamily="2" charset="-78"/>
              </a:rPr>
              <a:t>اندوسکوپی</a:t>
            </a:r>
            <a:r>
              <a:rPr lang="fa-IR" sz="3200" dirty="0">
                <a:cs typeface="B Nazanin" panose="00000400000000000000" pitchFamily="2" charset="-78"/>
              </a:rPr>
              <a:t> چیست؟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2438401"/>
            <a:ext cx="3309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fa-IR" sz="2000" dirty="0">
                <a:cs typeface="B Nazanin" panose="00000400000000000000" pitchFamily="2" charset="-78"/>
              </a:rPr>
              <a:t>بررسی ارگان های بدن مانند دستگاه گوارش و دستگاه مجاری ادرار در زیر دستگاه آندوسکوپی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65" y="1981199"/>
            <a:ext cx="5218535" cy="42687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FDD9B6-8C47-4F25-BC68-1F743034324A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5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s.moghadam\Desktop\stent-string-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09" y="1295400"/>
            <a:ext cx="66960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C8DA16-18D4-4580-8138-63BC57231459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95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818" y="3200400"/>
            <a:ext cx="5506112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-Point Star 6"/>
          <p:cNvSpPr/>
          <p:nvPr/>
        </p:nvSpPr>
        <p:spPr>
          <a:xfrm>
            <a:off x="228600" y="838200"/>
            <a:ext cx="2133600" cy="1981200"/>
          </a:xfrm>
          <a:prstGeom prst="star6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>
                <a:cs typeface="B Nazanin" panose="00000400000000000000" pitchFamily="2" charset="-78"/>
              </a:rPr>
              <a:t>آنتی </a:t>
            </a:r>
            <a:r>
              <a:rPr lang="fa-IR" sz="3200" b="1" dirty="0" err="1">
                <a:cs typeface="B Nazanin" panose="00000400000000000000" pitchFamily="2" charset="-78"/>
              </a:rPr>
              <a:t>رفلاکس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398EA7-5C1C-4CD0-9D79-D862513C5EE5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30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3560" y="609600"/>
            <a:ext cx="8229600" cy="1143000"/>
          </a:xfrm>
        </p:spPr>
        <p:txBody>
          <a:bodyPr/>
          <a:lstStyle/>
          <a:p>
            <a:r>
              <a:rPr lang="tr-TR" sz="3200" dirty="0"/>
              <a:t>Superglide Antireflux DD Valve</a:t>
            </a:r>
            <a:endParaRPr lang="en-US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2000" dirty="0"/>
              <a:t>دلایل استفاده</a:t>
            </a:r>
            <a:endParaRPr lang="tr-TR" sz="2000" dirty="0"/>
          </a:p>
          <a:p>
            <a:pPr lvl="1" algn="r" rtl="1"/>
            <a:r>
              <a:rPr lang="fa-IR" sz="2000" dirty="0"/>
              <a:t>به دلیل </a:t>
            </a:r>
            <a:r>
              <a:rPr lang="fa-IR" sz="2000" dirty="0" err="1"/>
              <a:t>رفلاکس</a:t>
            </a:r>
            <a:r>
              <a:rPr lang="fa-IR" sz="2000" dirty="0"/>
              <a:t> ناشی از استقرار بلند مدت برای کلیه</a:t>
            </a:r>
            <a:endParaRPr lang="tr-TR" sz="2000" dirty="0"/>
          </a:p>
          <a:p>
            <a:pPr lvl="1" algn="r" rtl="1"/>
            <a:r>
              <a:rPr lang="fa-IR" sz="2000" dirty="0"/>
              <a:t>در طول بارداری, سرعت تولید ادرار</a:t>
            </a:r>
            <a:endParaRPr lang="tr-TR" sz="2000" dirty="0"/>
          </a:p>
          <a:p>
            <a:pPr algn="r" rtl="1"/>
            <a:r>
              <a:rPr lang="fa-IR" sz="2000" dirty="0"/>
              <a:t>مدل سر باز و بسته</a:t>
            </a:r>
            <a:endParaRPr lang="tr-TR" sz="2000" dirty="0"/>
          </a:p>
          <a:p>
            <a:pPr algn="r" rtl="1"/>
            <a:r>
              <a:rPr lang="fa-IR" sz="2000" b="1" dirty="0">
                <a:solidFill>
                  <a:srgbClr val="FF0000"/>
                </a:solidFill>
              </a:rPr>
              <a:t>سوراخ تنها در حلقه موجود در کلیه</a:t>
            </a:r>
            <a:endParaRPr lang="tr-TR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28801"/>
            <a:ext cx="1656184" cy="236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88061" y="4378832"/>
            <a:ext cx="2672730" cy="61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63885" y="5012634"/>
            <a:ext cx="2619275" cy="112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B3E981-7279-462B-BA4A-8B868104A282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21211"/>
      </p:ext>
    </p:extLst>
  </p:cSld>
  <p:clrMapOvr>
    <a:masterClrMapping/>
  </p:clrMapOvr>
  <p:transition spd="slow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209800" y="2514600"/>
            <a:ext cx="6629400" cy="3276600"/>
          </a:xfrm>
          <a:prstGeom prst="roundRect">
            <a:avLst>
              <a:gd name="adj" fmla="val 13745"/>
            </a:avLst>
          </a:prstGeom>
          <a:solidFill>
            <a:srgbClr val="FFFFFF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fa-IR" sz="1100" b="1" dirty="0">
              <a:cs typeface="B Zar" pitchFamily="2" charset="-78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410" y="2648759"/>
            <a:ext cx="5950179" cy="301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-Point Star 7"/>
          <p:cNvSpPr/>
          <p:nvPr/>
        </p:nvSpPr>
        <p:spPr>
          <a:xfrm>
            <a:off x="228600" y="838200"/>
            <a:ext cx="2133600" cy="1981200"/>
          </a:xfrm>
          <a:prstGeom prst="star6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>
                <a:cs typeface="B Nazanin" panose="00000400000000000000" pitchFamily="2" charset="-78"/>
              </a:rPr>
              <a:t>تومور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E7575-ACAC-403E-8AC4-C48100A996F0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632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 txBox="1">
            <a:spLocks/>
          </p:cNvSpPr>
          <p:nvPr/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fa-IR" sz="3200" dirty="0">
                <a:cs typeface="B Nazanin" panose="00000400000000000000" pitchFamily="2" charset="-78"/>
              </a:rPr>
              <a:t>سوپر </a:t>
            </a:r>
            <a:r>
              <a:rPr lang="fa-IR" sz="3200" dirty="0" err="1">
                <a:cs typeface="B Nazanin" panose="00000400000000000000" pitchFamily="2" charset="-78"/>
              </a:rPr>
              <a:t>گلاید</a:t>
            </a:r>
            <a:r>
              <a:rPr lang="fa-IR" sz="3200" dirty="0">
                <a:cs typeface="B Nazanin" panose="00000400000000000000" pitchFamily="2" charset="-78"/>
              </a:rPr>
              <a:t>  </a:t>
            </a:r>
            <a:r>
              <a:rPr lang="en-US" sz="3200" dirty="0">
                <a:cs typeface="B Nazanin" panose="00000400000000000000" pitchFamily="2" charset="-78"/>
              </a:rPr>
              <a:t>DD </a:t>
            </a:r>
            <a:r>
              <a:rPr lang="fa-IR" sz="3200" dirty="0">
                <a:cs typeface="B Nazanin" panose="00000400000000000000" pitchFamily="2" charset="-78"/>
              </a:rPr>
              <a:t> تومور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3" name="İçerik Yer Tutucusu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200" dirty="0">
                <a:cs typeface="B Nazanin" panose="00000400000000000000" pitchFamily="2" charset="-78"/>
              </a:rPr>
              <a:t>موارد مصرف</a:t>
            </a:r>
            <a:endParaRPr lang="tr-TR" sz="22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200" dirty="0">
                <a:cs typeface="B Nazanin" panose="00000400000000000000" pitchFamily="2" charset="-78"/>
              </a:rPr>
              <a:t>انسداد شدید به علت تومور در اطراف </a:t>
            </a:r>
            <a:r>
              <a:rPr lang="fa-IR" sz="2200" dirty="0" err="1">
                <a:cs typeface="B Nazanin" panose="00000400000000000000" pitchFamily="2" charset="-78"/>
              </a:rPr>
              <a:t>حالب</a:t>
            </a:r>
            <a:endParaRPr lang="tr-TR" sz="2200" dirty="0">
              <a:cs typeface="B Nazanin" panose="00000400000000000000" pitchFamily="2" charset="-78"/>
            </a:endParaRPr>
          </a:p>
          <a:p>
            <a:pPr algn="r" rtl="1"/>
            <a:r>
              <a:rPr lang="fa-IR" sz="2200" dirty="0">
                <a:cs typeface="B Nazanin" panose="00000400000000000000" pitchFamily="2" charset="-78"/>
              </a:rPr>
              <a:t>پوشش </a:t>
            </a:r>
            <a:r>
              <a:rPr lang="fa-IR" sz="2200" dirty="0" err="1">
                <a:cs typeface="B Nazanin" panose="00000400000000000000" pitchFamily="2" charset="-78"/>
              </a:rPr>
              <a:t>هیدروفیلیک</a:t>
            </a:r>
            <a:endParaRPr lang="tr-TR" sz="2200" dirty="0">
              <a:cs typeface="B Nazanin" panose="00000400000000000000" pitchFamily="2" charset="-78"/>
            </a:endParaRPr>
          </a:p>
          <a:p>
            <a:pPr algn="r" rtl="1"/>
            <a:r>
              <a:rPr lang="fa-IR" sz="2200" dirty="0">
                <a:cs typeface="B Nazanin" panose="00000400000000000000" pitchFamily="2" charset="-78"/>
              </a:rPr>
              <a:t>در سایز های 6.7.8</a:t>
            </a:r>
            <a:endParaRPr lang="tr-TR" sz="2200" dirty="0">
              <a:cs typeface="B Nazanin" panose="00000400000000000000" pitchFamily="2" charset="-78"/>
            </a:endParaRPr>
          </a:p>
          <a:p>
            <a:pPr algn="r" rtl="1"/>
            <a:r>
              <a:rPr lang="fa-IR" sz="2200" dirty="0">
                <a:cs typeface="B Nazanin" panose="00000400000000000000" pitchFamily="2" charset="-78"/>
              </a:rPr>
              <a:t>طول 20 </a:t>
            </a:r>
            <a:r>
              <a:rPr lang="en-US" sz="2200" dirty="0">
                <a:cs typeface="B Nazanin" panose="00000400000000000000" pitchFamily="2" charset="-78"/>
              </a:rPr>
              <a:t>-</a:t>
            </a:r>
            <a:r>
              <a:rPr lang="fa-IR" sz="2200" dirty="0">
                <a:cs typeface="B Nazanin" panose="00000400000000000000" pitchFamily="2" charset="-78"/>
              </a:rPr>
              <a:t>28</a:t>
            </a:r>
            <a:endParaRPr lang="tr-TR" sz="2200" dirty="0">
              <a:cs typeface="B Nazanin" panose="00000400000000000000" pitchFamily="2" charset="-78"/>
            </a:endParaRPr>
          </a:p>
          <a:p>
            <a:pPr algn="r" rtl="1"/>
            <a:r>
              <a:rPr lang="fa-IR" sz="2200" dirty="0">
                <a:cs typeface="B Nazanin" panose="00000400000000000000" pitchFamily="2" charset="-78"/>
              </a:rPr>
              <a:t>مدل سر باز و بسته</a:t>
            </a:r>
            <a:endParaRPr lang="tr-TR" sz="2200" dirty="0">
              <a:cs typeface="B Nazanin" panose="00000400000000000000" pitchFamily="2" charset="-78"/>
            </a:endParaRPr>
          </a:p>
          <a:p>
            <a:pPr algn="r" rtl="1"/>
            <a:r>
              <a:rPr lang="fa-IR" sz="2200" dirty="0">
                <a:cs typeface="B Nazanin" panose="00000400000000000000" pitchFamily="2" charset="-78"/>
              </a:rPr>
              <a:t>منافذ فقط روی حلقه</a:t>
            </a:r>
            <a:endParaRPr lang="tr-TR" sz="2200" dirty="0">
              <a:cs typeface="B Nazanin" panose="00000400000000000000" pitchFamily="2" charset="-78"/>
            </a:endParaRPr>
          </a:p>
          <a:p>
            <a:pPr algn="r" rtl="1"/>
            <a:r>
              <a:rPr lang="fa-IR" sz="2200" dirty="0" err="1">
                <a:cs typeface="B Nazanin" panose="00000400000000000000" pitchFamily="2" charset="-78"/>
              </a:rPr>
              <a:t>گاید</a:t>
            </a:r>
            <a:r>
              <a:rPr lang="fa-IR" sz="2200" dirty="0">
                <a:cs typeface="B Nazanin" panose="00000400000000000000" pitchFamily="2" charset="-78"/>
              </a:rPr>
              <a:t> با هسته متحرک</a:t>
            </a:r>
            <a:endParaRPr lang="tr-TR" sz="2200" dirty="0">
              <a:cs typeface="B Nazanin" panose="00000400000000000000" pitchFamily="2" charset="-78"/>
            </a:endParaRPr>
          </a:p>
          <a:p>
            <a:pPr algn="r" rtl="1"/>
            <a:r>
              <a:rPr lang="fa-IR" sz="2200" dirty="0" err="1">
                <a:cs typeface="B Nazanin" panose="00000400000000000000" pitchFamily="2" charset="-78"/>
              </a:rPr>
              <a:t>پوشر</a:t>
            </a:r>
            <a:r>
              <a:rPr lang="fa-IR" sz="2200" dirty="0">
                <a:cs typeface="B Nazanin" panose="00000400000000000000" pitchFamily="2" charset="-78"/>
              </a:rPr>
              <a:t> 45 سانتیمتری زرد رنگ</a:t>
            </a:r>
          </a:p>
          <a:p>
            <a:pPr algn="r" rtl="1"/>
            <a:r>
              <a:rPr lang="fa-IR" sz="2200" dirty="0">
                <a:cs typeface="B Nazanin" panose="00000400000000000000" pitchFamily="2" charset="-78"/>
              </a:rPr>
              <a:t>پوشش داخل فنری</a:t>
            </a:r>
            <a:endParaRPr lang="tr-TR" sz="2200" dirty="0">
              <a:cs typeface="B Nazanin" panose="00000400000000000000" pitchFamily="2" charset="-78"/>
            </a:endParaRPr>
          </a:p>
          <a:p>
            <a:pPr algn="r" rtl="1"/>
            <a:r>
              <a:rPr lang="tr-TR" sz="2200" b="1" dirty="0">
                <a:solidFill>
                  <a:srgbClr val="FF0000"/>
                </a:solidFill>
                <a:cs typeface="B Nazanin" panose="00000400000000000000" pitchFamily="2" charset="-78"/>
              </a:rPr>
              <a:t>NO MRI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13908323"/>
              </p:ext>
            </p:extLst>
          </p:nvPr>
        </p:nvGraphicFramePr>
        <p:xfrm>
          <a:off x="6705600" y="1764506"/>
          <a:ext cx="1271588" cy="419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2" imgW="512064" imgH="1691640" progId="Word.Document.8">
                  <p:embed/>
                </p:oleObj>
              </mc:Choice>
              <mc:Fallback>
                <p:oleObj name="Dokument" r:id="rId2" imgW="512064" imgH="1691640" progId="Word.Document.8">
                  <p:embed/>
                  <p:pic>
                    <p:nvPicPr>
                      <p:cNvPr id="0" name="İçerik Yer Tutucusu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764506"/>
                        <a:ext cx="1271588" cy="419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150D807-C89F-407E-AA2B-BE5B28418CDE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993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0060" y="6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3200" dirty="0">
              <a:solidFill>
                <a:sysClr val="windowText" lastClr="000000"/>
              </a:solidFill>
              <a:cs typeface="B Nazanin" panose="00000400000000000000" pitchFamily="2" charset="-78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2057400"/>
            <a:ext cx="37814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2362200" y="762000"/>
            <a:ext cx="4953000" cy="1219200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>
                <a:cs typeface="B Nazanin" panose="00000400000000000000" pitchFamily="2" charset="-78"/>
              </a:rPr>
              <a:t>ست نفروستومي</a:t>
            </a:r>
            <a:endParaRPr lang="en-US" sz="32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30439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2009775"/>
            <a:ext cx="47434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EB9C4D-00FB-453D-BE81-04EF46C9AC65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11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1143000"/>
          </a:xfrm>
        </p:spPr>
        <p:txBody>
          <a:bodyPr/>
          <a:lstStyle/>
          <a:p>
            <a:r>
              <a:rPr lang="fa-IR" dirty="0"/>
              <a:t> </a:t>
            </a:r>
            <a:r>
              <a:rPr lang="fa-IR" sz="3200" dirty="0" err="1">
                <a:cs typeface="B Nazanin" panose="00000400000000000000" pitchFamily="2" charset="-78"/>
              </a:rPr>
              <a:t>نفروستومی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8305800" cy="4221163"/>
          </a:xfrm>
        </p:spPr>
        <p:txBody>
          <a:bodyPr/>
          <a:lstStyle/>
          <a:p>
            <a:pPr algn="r" rtl="1"/>
            <a:r>
              <a:rPr lang="fa-IR" sz="2000" dirty="0" err="1">
                <a:cs typeface="B Nazanin" panose="00000400000000000000" pitchFamily="2" charset="-78"/>
              </a:rPr>
              <a:t>گاهي</a:t>
            </a:r>
            <a:r>
              <a:rPr lang="fa-IR" sz="2000" dirty="0">
                <a:cs typeface="B Nazanin" panose="00000400000000000000" pitchFamily="2" charset="-78"/>
              </a:rPr>
              <a:t> اوقات </a:t>
            </a:r>
            <a:r>
              <a:rPr lang="fa-IR" sz="2000" dirty="0" err="1">
                <a:cs typeface="B Nazanin" panose="00000400000000000000" pitchFamily="2" charset="-78"/>
              </a:rPr>
              <a:t>براي</a:t>
            </a:r>
            <a:r>
              <a:rPr lang="fa-IR" sz="2000" dirty="0">
                <a:cs typeface="B Nazanin" panose="00000400000000000000" pitchFamily="2" charset="-78"/>
              </a:rPr>
              <a:t> خروج ادرار از </a:t>
            </a:r>
            <a:r>
              <a:rPr lang="fa-IR" sz="2000" dirty="0" err="1">
                <a:cs typeface="B Nazanin" panose="00000400000000000000" pitchFamily="2" charset="-78"/>
              </a:rPr>
              <a:t>كليه</a:t>
            </a:r>
            <a:r>
              <a:rPr lang="fa-IR" sz="2000" dirty="0">
                <a:cs typeface="B Nazanin" panose="00000400000000000000" pitchFamily="2" charset="-78"/>
              </a:rPr>
              <a:t>، </a:t>
            </a:r>
            <a:r>
              <a:rPr lang="fa-IR" sz="2000" dirty="0" err="1">
                <a:cs typeface="B Nazanin" panose="00000400000000000000" pitchFamily="2" charset="-78"/>
              </a:rPr>
              <a:t>نياز</a:t>
            </a:r>
            <a:r>
              <a:rPr lang="fa-IR" sz="2000" dirty="0">
                <a:cs typeface="B Nazanin" panose="00000400000000000000" pitchFamily="2" charset="-78"/>
              </a:rPr>
              <a:t> به وجود </a:t>
            </a:r>
            <a:r>
              <a:rPr lang="fa-IR" sz="2000" dirty="0" err="1">
                <a:cs typeface="B Nazanin" panose="00000400000000000000" pitchFamily="2" charset="-78"/>
              </a:rPr>
              <a:t>مسير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ديگري</a:t>
            </a:r>
            <a:r>
              <a:rPr lang="fa-IR" sz="2000" dirty="0">
                <a:cs typeface="B Nazanin" panose="00000400000000000000" pitchFamily="2" charset="-78"/>
              </a:rPr>
              <a:t> است، لوله </a:t>
            </a:r>
            <a:r>
              <a:rPr lang="fa-IR" sz="2000" dirty="0" err="1">
                <a:cs typeface="B Nazanin" panose="00000400000000000000" pitchFamily="2" charset="-78"/>
              </a:rPr>
              <a:t>اي</a:t>
            </a:r>
            <a:r>
              <a:rPr lang="fa-IR" sz="2000" dirty="0">
                <a:cs typeface="B Nazanin" panose="00000400000000000000" pitchFamily="2" charset="-78"/>
              </a:rPr>
              <a:t> از راه پوست در پشت </a:t>
            </a:r>
            <a:r>
              <a:rPr lang="fa-IR" sz="2000" dirty="0" err="1">
                <a:cs typeface="B Nazanin" panose="00000400000000000000" pitchFamily="2" charset="-78"/>
              </a:rPr>
              <a:t>بيـمـار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بـه</a:t>
            </a:r>
            <a:r>
              <a:rPr lang="fa-IR" sz="2000" dirty="0">
                <a:cs typeface="B Nazanin" panose="00000400000000000000" pitchFamily="2" charset="-78"/>
              </a:rPr>
              <a:t> داخل </a:t>
            </a:r>
            <a:r>
              <a:rPr lang="fa-IR" sz="2000" dirty="0" err="1">
                <a:cs typeface="B Nazanin" panose="00000400000000000000" pitchFamily="2" charset="-78"/>
              </a:rPr>
              <a:t>كليه</a:t>
            </a:r>
            <a:r>
              <a:rPr lang="fa-IR" sz="2000" dirty="0">
                <a:cs typeface="B Nazanin" panose="00000400000000000000" pitchFamily="2" charset="-78"/>
              </a:rPr>
              <a:t> گذاشته </a:t>
            </a:r>
            <a:r>
              <a:rPr lang="fa-IR" sz="2000" dirty="0" err="1">
                <a:cs typeface="B Nazanin" panose="00000400000000000000" pitchFamily="2" charset="-78"/>
              </a:rPr>
              <a:t>مي</a:t>
            </a:r>
            <a:r>
              <a:rPr lang="fa-IR" sz="2000" dirty="0">
                <a:cs typeface="B Nazanin" panose="00000400000000000000" pitchFamily="2" charset="-78"/>
              </a:rPr>
              <a:t> شود </a:t>
            </a:r>
            <a:r>
              <a:rPr lang="fa-IR" sz="2000" dirty="0" err="1">
                <a:cs typeface="B Nazanin" panose="00000400000000000000" pitchFamily="2" charset="-78"/>
              </a:rPr>
              <a:t>كه</a:t>
            </a:r>
            <a:r>
              <a:rPr lang="fa-IR" sz="2000" dirty="0">
                <a:cs typeface="B Nazanin" panose="00000400000000000000" pitchFamily="2" charset="-78"/>
              </a:rPr>
              <a:t> به </a:t>
            </a:r>
            <a:r>
              <a:rPr lang="fa-IR" sz="2000" dirty="0" err="1">
                <a:cs typeface="B Nazanin" panose="00000400000000000000" pitchFamily="2" charset="-78"/>
              </a:rPr>
              <a:t>اين</a:t>
            </a:r>
            <a:r>
              <a:rPr lang="fa-IR" sz="2000" dirty="0">
                <a:cs typeface="B Nazanin" panose="00000400000000000000" pitchFamily="2" charset="-78"/>
              </a:rPr>
              <a:t> عمل </a:t>
            </a:r>
            <a:r>
              <a:rPr lang="fa-IR" sz="2000" dirty="0" err="1">
                <a:cs typeface="B Nazanin" panose="00000400000000000000" pitchFamily="2" charset="-78"/>
              </a:rPr>
              <a:t>نفروستومـي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مي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گويند</a:t>
            </a:r>
            <a:r>
              <a:rPr lang="fa-IR" sz="2000" dirty="0">
                <a:cs typeface="B Nazanin" panose="00000400000000000000" pitchFamily="2" charset="-78"/>
              </a:rPr>
              <a:t>.</a:t>
            </a:r>
          </a:p>
          <a:p>
            <a:pPr algn="r" rtl="1"/>
            <a:endParaRPr lang="fa-I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 اگر عمل </a:t>
            </a:r>
            <a:r>
              <a:rPr lang="fa-IR" sz="2000" dirty="0" err="1">
                <a:cs typeface="B Nazanin" panose="00000400000000000000" pitchFamily="2" charset="-78"/>
              </a:rPr>
              <a:t>نفروستومي</a:t>
            </a:r>
            <a:r>
              <a:rPr lang="fa-IR" sz="2000" dirty="0">
                <a:cs typeface="B Nazanin" panose="00000400000000000000" pitchFamily="2" charset="-78"/>
              </a:rPr>
              <a:t> باشد ، </a:t>
            </a:r>
            <a:r>
              <a:rPr lang="fa-IR" sz="2000" dirty="0" err="1">
                <a:cs typeface="B Nazanin" panose="00000400000000000000" pitchFamily="2" charset="-78"/>
              </a:rPr>
              <a:t>دكـتـر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بـا</a:t>
            </a:r>
            <a:r>
              <a:rPr lang="fa-IR" sz="2000" dirty="0">
                <a:cs typeface="B Nazanin" panose="00000400000000000000" pitchFamily="2" charset="-78"/>
              </a:rPr>
              <a:t> استفاده از اشعه </a:t>
            </a:r>
            <a:r>
              <a:rPr lang="fa-IR" sz="2000" dirty="0" err="1">
                <a:cs typeface="B Nazanin" panose="00000400000000000000" pitchFamily="2" charset="-78"/>
              </a:rPr>
              <a:t>ايكس</a:t>
            </a:r>
            <a:r>
              <a:rPr lang="fa-IR" sz="2000" dirty="0">
                <a:cs typeface="B Nazanin" panose="00000400000000000000" pitchFamily="2" charset="-78"/>
              </a:rPr>
              <a:t> محل درست </a:t>
            </a:r>
            <a:r>
              <a:rPr lang="fa-IR" sz="2000" dirty="0" err="1">
                <a:cs typeface="B Nazanin" panose="00000400000000000000" pitchFamily="2" charset="-78"/>
              </a:rPr>
              <a:t>كليه</a:t>
            </a:r>
            <a:r>
              <a:rPr lang="fa-IR" sz="2000" dirty="0">
                <a:cs typeface="B Nazanin" panose="00000400000000000000" pitchFamily="2" charset="-78"/>
              </a:rPr>
              <a:t> را </a:t>
            </a:r>
            <a:r>
              <a:rPr lang="fa-IR" sz="2000" dirty="0" err="1">
                <a:cs typeface="B Nazanin" panose="00000400000000000000" pitchFamily="2" charset="-78"/>
              </a:rPr>
              <a:t>مشـخـص</a:t>
            </a:r>
            <a:r>
              <a:rPr lang="fa-IR" sz="2000" dirty="0">
                <a:cs typeface="B Nazanin" panose="00000400000000000000" pitchFamily="2" charset="-78"/>
              </a:rPr>
              <a:t> نموده و لوله را از </a:t>
            </a:r>
            <a:r>
              <a:rPr lang="fa-IR" sz="2000" dirty="0" err="1">
                <a:cs typeface="B Nazanin" panose="00000400000000000000" pitchFamily="2" charset="-78"/>
              </a:rPr>
              <a:t>طريق</a:t>
            </a:r>
            <a:r>
              <a:rPr lang="fa-IR" sz="2000" dirty="0">
                <a:cs typeface="B Nazanin" panose="00000400000000000000" pitchFamily="2" charset="-78"/>
              </a:rPr>
              <a:t> سوزن، وارد </a:t>
            </a:r>
            <a:r>
              <a:rPr lang="fa-IR" sz="2000" dirty="0" err="1">
                <a:cs typeface="B Nazanin" panose="00000400000000000000" pitchFamily="2" charset="-78"/>
              </a:rPr>
              <a:t>مي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كند</a:t>
            </a:r>
            <a:r>
              <a:rPr lang="fa-IR" sz="2000" dirty="0">
                <a:cs typeface="B Nazanin" panose="00000400000000000000" pitchFamily="2" charset="-78"/>
              </a:rPr>
              <a:t>.</a:t>
            </a:r>
          </a:p>
          <a:p>
            <a:pPr algn="r" rtl="1"/>
            <a:endParaRPr lang="fa-I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 اگر عمل بیرون آوردن سنگ باشد، </a:t>
            </a:r>
            <a:r>
              <a:rPr lang="fa-IR" sz="2000" dirty="0" err="1">
                <a:cs typeface="B Nazanin" panose="00000400000000000000" pitchFamily="2" charset="-78"/>
              </a:rPr>
              <a:t>يـك</a:t>
            </a:r>
            <a:r>
              <a:rPr lang="fa-IR" sz="2000" dirty="0">
                <a:cs typeface="B Nazanin" panose="00000400000000000000" pitchFamily="2" charset="-78"/>
              </a:rPr>
              <a:t> برش </a:t>
            </a:r>
            <a:r>
              <a:rPr lang="fa-IR" sz="2000" dirty="0" err="1">
                <a:cs typeface="B Nazanin" panose="00000400000000000000" pitchFamily="2" charset="-78"/>
              </a:rPr>
              <a:t>كوچك</a:t>
            </a:r>
            <a:r>
              <a:rPr lang="fa-IR" sz="2000" dirty="0">
                <a:cs typeface="B Nazanin" panose="00000400000000000000" pitchFamily="2" charset="-78"/>
              </a:rPr>
              <a:t> در قسمت پشت </a:t>
            </a:r>
            <a:r>
              <a:rPr lang="fa-IR" sz="2000" dirty="0" err="1">
                <a:cs typeface="B Nazanin" panose="00000400000000000000" pitchFamily="2" charset="-78"/>
              </a:rPr>
              <a:t>ايجاد</a:t>
            </a:r>
            <a:r>
              <a:rPr lang="fa-IR" sz="2000" dirty="0">
                <a:cs typeface="B Nazanin" panose="00000400000000000000" pitchFamily="2" charset="-78"/>
              </a:rPr>
              <a:t> و </a:t>
            </a:r>
            <a:r>
              <a:rPr lang="fa-IR" sz="2000" dirty="0" err="1">
                <a:cs typeface="B Nazanin" panose="00000400000000000000" pitchFamily="2" charset="-78"/>
              </a:rPr>
              <a:t>بـا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نفروسکوپ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ابزارهاي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مخصوصي</a:t>
            </a:r>
            <a:r>
              <a:rPr lang="fa-IR" sz="2000" dirty="0">
                <a:cs typeface="B Nazanin" panose="00000400000000000000" pitchFamily="2" charset="-78"/>
              </a:rPr>
              <a:t> وارد </a:t>
            </a:r>
            <a:r>
              <a:rPr lang="fa-IR" sz="2000" dirty="0" err="1">
                <a:cs typeface="B Nazanin" panose="00000400000000000000" pitchFamily="2" charset="-78"/>
              </a:rPr>
              <a:t>ميشود</a:t>
            </a:r>
            <a:r>
              <a:rPr lang="fa-IR" sz="2000" dirty="0">
                <a:cs typeface="B Nazanin" panose="00000400000000000000" pitchFamily="2" charset="-78"/>
              </a:rPr>
              <a:t>. 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329BC9-B215-48CF-BFCE-1AFA5CB424BC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0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 txBox="1">
            <a:spLocks/>
          </p:cNvSpPr>
          <p:nvPr/>
        </p:nvSpPr>
        <p:spPr>
          <a:xfrm>
            <a:off x="457200" y="6983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اجزای ست </a:t>
            </a:r>
            <a:r>
              <a:rPr kumimoji="0" lang="fa-IR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نفروستومی</a:t>
            </a: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2 مرحله ای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</p:txBody>
      </p:sp>
      <p:sp>
        <p:nvSpPr>
          <p:cNvPr id="6" name="Metin Yer Tutucusu 5"/>
          <p:cNvSpPr txBox="1">
            <a:spLocks/>
          </p:cNvSpPr>
          <p:nvPr/>
        </p:nvSpPr>
        <p:spPr>
          <a:xfrm>
            <a:off x="304800" y="1804665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</a:rPr>
              <a:t>Puncture cannula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İçerik Yer Tutucusu 2"/>
          <p:cNvSpPr txBox="1">
            <a:spLocks/>
          </p:cNvSpPr>
          <p:nvPr/>
        </p:nvSpPr>
        <p:spPr>
          <a:xfrm>
            <a:off x="457200" y="2444427"/>
            <a:ext cx="4040188" cy="3422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با سه حلقه علامت گذاری در نوک برای دیدن بهتر موقعیت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نیدل</a:t>
            </a:r>
            <a:endParaRPr kumimoji="0" lang="fa-IR" sz="2000" b="0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نیدل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2 تکه میباشد.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287CA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Content Placeholder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209800"/>
            <a:ext cx="4041775" cy="331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D8C920-1C9E-4310-A9AC-B4793622E145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3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 txBox="1">
            <a:spLocks/>
          </p:cNvSpPr>
          <p:nvPr/>
        </p:nvSpPr>
        <p:spPr>
          <a:xfrm>
            <a:off x="762000" y="7600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fa-IR" sz="32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اجزای ست </a:t>
            </a:r>
            <a:r>
              <a:rPr lang="fa-IR" sz="3200" dirty="0" err="1">
                <a:solidFill>
                  <a:sysClr val="windowText" lastClr="000000"/>
                </a:solidFill>
                <a:cs typeface="B Nazanin" panose="00000400000000000000" pitchFamily="2" charset="-78"/>
              </a:rPr>
              <a:t>نفروستومی</a:t>
            </a:r>
            <a:r>
              <a:rPr lang="fa-IR" sz="32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 2 مرحله ای</a:t>
            </a:r>
            <a:endParaRPr lang="en-US" sz="3200" dirty="0">
              <a:solidFill>
                <a:sysClr val="windowText" lastClr="000000"/>
              </a:solidFill>
              <a:cs typeface="B Nazanin" panose="00000400000000000000" pitchFamily="2" charset="-78"/>
            </a:endParaRPr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457200" y="2286000"/>
            <a:ext cx="4040188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طول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بهیه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برای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گاید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وایر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ها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سلدینگر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cm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80 میباشد.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تمام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گاید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وایر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ها محکم هستند با سر انعطاف پذیر.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</p:txBody>
      </p:sp>
      <p:sp>
        <p:nvSpPr>
          <p:cNvPr id="7" name="Metin Yer Tutucusu 5"/>
          <p:cNvSpPr txBox="1">
            <a:spLocks/>
          </p:cNvSpPr>
          <p:nvPr/>
        </p:nvSpPr>
        <p:spPr>
          <a:xfrm>
            <a:off x="381000" y="1524000"/>
            <a:ext cx="4040188" cy="65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</a:rPr>
              <a:t>گاید وایر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Content Placeholder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519943"/>
            <a:ext cx="4041775" cy="326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8F19B8-F752-4427-9A03-61FD3C50D451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7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8305800" cy="5211763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fa-IR" sz="3200" dirty="0">
                <a:cs typeface="B Nazanin" panose="00000400000000000000" pitchFamily="2" charset="-78"/>
              </a:rPr>
              <a:t>اصطلاحات رایج در اورولوژی</a:t>
            </a:r>
          </a:p>
          <a:p>
            <a:pPr marL="0" indent="0" algn="r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 :مثانه</a:t>
            </a:r>
            <a:r>
              <a:rPr lang="en-US" sz="2000" dirty="0">
                <a:cs typeface="B Nazanin" panose="00000400000000000000" pitchFamily="2" charset="-78"/>
              </a:rPr>
              <a:t>Cyst(o)=Bladder 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: </a:t>
            </a:r>
            <a:r>
              <a:rPr lang="fa-IR" sz="2000" dirty="0" err="1">
                <a:cs typeface="B Nazanin" panose="00000400000000000000" pitchFamily="2" charset="-78"/>
              </a:rPr>
              <a:t>حالب</a:t>
            </a:r>
            <a:r>
              <a:rPr lang="en-US" sz="2000" dirty="0">
                <a:cs typeface="B Nazanin" panose="00000400000000000000" pitchFamily="2" charset="-78"/>
              </a:rPr>
              <a:t>Ureter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 : کلیه</a:t>
            </a:r>
            <a:r>
              <a:rPr lang="en-US" sz="2000" dirty="0" err="1">
                <a:cs typeface="B Nazanin" panose="00000400000000000000" pitchFamily="2" charset="-78"/>
              </a:rPr>
              <a:t>Nephr</a:t>
            </a:r>
            <a:r>
              <a:rPr lang="en-US" sz="2000" dirty="0">
                <a:cs typeface="B Nazanin" panose="00000400000000000000" pitchFamily="2" charset="-78"/>
              </a:rPr>
              <a:t>(o)= Kidney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: مجرا</a:t>
            </a:r>
            <a:r>
              <a:rPr lang="en-US" sz="2000" dirty="0">
                <a:cs typeface="B Nazanin" panose="00000400000000000000" pitchFamily="2" charset="-78"/>
              </a:rPr>
              <a:t>Urethra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:  علم </a:t>
            </a:r>
            <a:r>
              <a:rPr lang="en-US" sz="2000" dirty="0">
                <a:cs typeface="B Nazanin" panose="00000400000000000000" pitchFamily="2" charset="-78"/>
              </a:rPr>
              <a:t>Ology</a:t>
            </a:r>
          </a:p>
          <a:p>
            <a:pPr marL="0" indent="0" algn="r">
              <a:buNone/>
            </a:pPr>
            <a:r>
              <a:rPr lang="fa-IR" sz="2000" dirty="0">
                <a:ea typeface="Calibri"/>
                <a:cs typeface="B Nazanin" panose="00000400000000000000" pitchFamily="2" charset="-78"/>
              </a:rPr>
              <a:t>: بررسی کردن, معاینه کردن </a:t>
            </a:r>
            <a:r>
              <a:rPr lang="en-US" sz="2000" dirty="0">
                <a:ea typeface="Calibri"/>
                <a:cs typeface="B Nazanin" panose="00000400000000000000" pitchFamily="2" charset="-78"/>
              </a:rPr>
              <a:t>scope, -</a:t>
            </a:r>
            <a:r>
              <a:rPr lang="en-US" sz="2000" dirty="0" err="1">
                <a:ea typeface="Calibri"/>
                <a:cs typeface="B Nazanin" panose="00000400000000000000" pitchFamily="2" charset="-78"/>
              </a:rPr>
              <a:t>scopy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: سنگ</a:t>
            </a:r>
            <a:r>
              <a:rPr lang="en-US" sz="2000" dirty="0" err="1">
                <a:cs typeface="B Nazanin" panose="00000400000000000000" pitchFamily="2" charset="-78"/>
              </a:rPr>
              <a:t>Lith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: خرد کردن</a:t>
            </a:r>
            <a:r>
              <a:rPr lang="en-US" sz="2000" dirty="0" err="1">
                <a:cs typeface="B Nazanin" panose="00000400000000000000" pitchFamily="2" charset="-78"/>
              </a:rPr>
              <a:t>Tripsy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: برش یا بریدن</a:t>
            </a:r>
            <a:r>
              <a:rPr lang="en-US" sz="2000" dirty="0" err="1">
                <a:cs typeface="B Nazanin" panose="00000400000000000000" pitchFamily="2" charset="-78"/>
              </a:rPr>
              <a:t>Tomy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: ایجاد یک روزنه</a:t>
            </a:r>
            <a:r>
              <a:rPr lang="en-US" sz="2000" dirty="0" err="1">
                <a:cs typeface="B Nazanin" panose="00000400000000000000" pitchFamily="2" charset="-78"/>
              </a:rPr>
              <a:t>Ostomy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: بریدن و بیرون آوردن یک عضو</a:t>
            </a:r>
            <a:r>
              <a:rPr lang="en-US" sz="2000" dirty="0" err="1">
                <a:cs typeface="B Nazanin" panose="00000400000000000000" pitchFamily="2" charset="-78"/>
              </a:rPr>
              <a:t>Ectomy</a:t>
            </a:r>
            <a:endParaRPr lang="fa-IR" sz="2000" dirty="0"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953000" cy="5600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DAC824-43D2-4586-87CD-AFB170D28084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1"/>
          <p:cNvSpPr txBox="1">
            <a:spLocks/>
          </p:cNvSpPr>
          <p:nvPr/>
        </p:nvSpPr>
        <p:spPr>
          <a:xfrm>
            <a:off x="457200" y="8461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fa-IR" sz="32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اجزای ست </a:t>
            </a:r>
            <a:r>
              <a:rPr lang="fa-IR" sz="3200" dirty="0" err="1">
                <a:solidFill>
                  <a:sysClr val="windowText" lastClr="000000"/>
                </a:solidFill>
                <a:cs typeface="B Nazanin" panose="00000400000000000000" pitchFamily="2" charset="-78"/>
              </a:rPr>
              <a:t>نفروستومی</a:t>
            </a:r>
            <a:r>
              <a:rPr lang="fa-IR" sz="32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 2 مرحله ای</a:t>
            </a:r>
            <a:endParaRPr lang="en-US" sz="3200" dirty="0">
              <a:solidFill>
                <a:sysClr val="windowText" lastClr="000000"/>
              </a:solidFill>
              <a:cs typeface="B Nazanin" panose="00000400000000000000" pitchFamily="2" charset="-78"/>
            </a:endParaRPr>
          </a:p>
        </p:txBody>
      </p:sp>
      <p:sp>
        <p:nvSpPr>
          <p:cNvPr id="7" name="Metin Yer Tutucusu 2"/>
          <p:cNvSpPr txBox="1">
            <a:spLocks/>
          </p:cNvSpPr>
          <p:nvPr/>
        </p:nvSpPr>
        <p:spPr>
          <a:xfrm>
            <a:off x="152400" y="1980177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کتتر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</a:t>
            </a:r>
            <a:r>
              <a:rPr kumimoji="0" lang="fa-I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نفروستومی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</p:txBody>
      </p:sp>
      <p:sp>
        <p:nvSpPr>
          <p:cNvPr id="8" name="İçerik Yer Tutucusu 3"/>
          <p:cNvSpPr txBox="1">
            <a:spLocks/>
          </p:cNvSpPr>
          <p:nvPr/>
        </p:nvSpPr>
        <p:spPr>
          <a:xfrm>
            <a:off x="457200" y="2665389"/>
            <a:ext cx="4040188" cy="350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کتتر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با پوشش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هیدروژل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است تا بتواند راحت تر وارد بدن شود.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انتهای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کتتر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با </a:t>
            </a:r>
            <a:r>
              <a:rPr kumimoji="0" lang="fa-I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کانکتور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 به کیسه ادرار متصل می شود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55940"/>
            <a:ext cx="3505200" cy="271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32502"/>
            <a:ext cx="35052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052E71-8B03-44A8-AAFA-C99B958E1F2D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9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 txBox="1">
            <a:spLocks/>
          </p:cNvSpPr>
          <p:nvPr/>
        </p:nvSpPr>
        <p:spPr>
          <a:xfrm>
            <a:off x="457200" y="762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fa-IR" sz="32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اجزای ست </a:t>
            </a:r>
            <a:r>
              <a:rPr lang="fa-IR" sz="3200" dirty="0" err="1">
                <a:solidFill>
                  <a:sysClr val="windowText" lastClr="000000"/>
                </a:solidFill>
                <a:cs typeface="B Nazanin" panose="00000400000000000000" pitchFamily="2" charset="-78"/>
              </a:rPr>
              <a:t>نفروستومی</a:t>
            </a:r>
            <a:r>
              <a:rPr lang="fa-IR" sz="32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 2 مرحله ای</a:t>
            </a:r>
            <a:endParaRPr lang="en-US" sz="3200" dirty="0">
              <a:solidFill>
                <a:sysClr val="windowText" lastClr="000000"/>
              </a:solidFill>
              <a:cs typeface="B Nazanin" panose="00000400000000000000" pitchFamily="2" charset="-78"/>
            </a:endParaRPr>
          </a:p>
        </p:txBody>
      </p:sp>
      <p:sp>
        <p:nvSpPr>
          <p:cNvPr id="6" name="Metin Yer Tutucusu 2"/>
          <p:cNvSpPr txBox="1">
            <a:spLocks/>
          </p:cNvSpPr>
          <p:nvPr/>
        </p:nvSpPr>
        <p:spPr>
          <a:xfrm>
            <a:off x="228600" y="185034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a-IR" dirty="0" err="1">
                <a:solidFill>
                  <a:srgbClr val="000050"/>
                </a:solidFill>
                <a:cs typeface="B Nazanin" panose="00000400000000000000" pitchFamily="2" charset="-78"/>
              </a:rPr>
              <a:t>کتتر</a:t>
            </a:r>
            <a:r>
              <a:rPr lang="fa-IR" dirty="0">
                <a:solidFill>
                  <a:srgbClr val="000050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rgbClr val="000050"/>
                </a:solidFill>
                <a:cs typeface="B Nazanin" panose="00000400000000000000" pitchFamily="2" charset="-78"/>
              </a:rPr>
              <a:t>نفروستومی</a:t>
            </a:r>
            <a:endParaRPr lang="en-GB" dirty="0">
              <a:solidFill>
                <a:srgbClr val="000050"/>
              </a:solidFill>
              <a:cs typeface="B Nazanin" panose="00000400000000000000" pitchFamily="2" charset="-7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43200"/>
            <a:ext cx="66294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İçerik Yer Tutucusu 3"/>
          <p:cNvSpPr txBox="1">
            <a:spLocks/>
          </p:cNvSpPr>
          <p:nvPr/>
        </p:nvSpPr>
        <p:spPr>
          <a:xfrm>
            <a:off x="531812" y="2740623"/>
            <a:ext cx="4040188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Arial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stopcock</a:t>
            </a: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را میتوان به صورت اختیاری به سیستم اضافه کرد.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rPr>
              <a:t>در صورت بسته بودن شیر, ادرار در کلیه جمع میشود و در صورت باز کردن ادرار تخلیه میشود.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B Nazanin" panose="00000400000000000000" pitchFamily="2" charset="-78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144304"/>
            <a:ext cx="688221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1447800" y="3200400"/>
            <a:ext cx="19812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>
            <a:off x="4419600" y="2743200"/>
            <a:ext cx="381000" cy="387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800600" y="248301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جهت فیکس کردن و بخیه زدن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602360-D1DF-47F1-BB97-B4B0E1E034EB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2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775824"/>
            <a:ext cx="9067801" cy="37105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7850CA-7EC5-4F63-9FF7-AB46014FF5F8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468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828800"/>
            <a:ext cx="5638800" cy="4420312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685800"/>
            <a:ext cx="9144000" cy="29111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Patient Position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1B22F4-DE9A-4DD3-98D6-9FCC541A8EDC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544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 txBox="1">
            <a:spLocks/>
          </p:cNvSpPr>
          <p:nvPr/>
        </p:nvSpPr>
        <p:spPr>
          <a:xfrm>
            <a:off x="468682" y="6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a-IR" sz="32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نحوه ی کارگذاری </a:t>
            </a:r>
            <a:r>
              <a:rPr lang="fa-IR" sz="3200" dirty="0" err="1">
                <a:solidFill>
                  <a:sysClr val="windowText" lastClr="000000"/>
                </a:solidFill>
                <a:cs typeface="B Nazanin" panose="00000400000000000000" pitchFamily="2" charset="-78"/>
              </a:rPr>
              <a:t>نفروستومی</a:t>
            </a:r>
            <a:endParaRPr lang="en-US" sz="3200" dirty="0">
              <a:solidFill>
                <a:sysClr val="windowText" lastClr="000000"/>
              </a:solidFill>
              <a:cs typeface="B Nazanin" panose="00000400000000000000" pitchFamily="2" charset="-78"/>
            </a:endParaRPr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مراحل</a:t>
            </a:r>
            <a:endParaRPr lang="tr-T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lvl="1" algn="r" rtl="1">
              <a:defRPr/>
            </a:pP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پیدا کردن</a:t>
            </a:r>
            <a:r>
              <a:rPr lang="en-US" sz="2000" dirty="0">
                <a:solidFill>
                  <a:srgbClr val="000050"/>
                </a:solidFill>
                <a:cs typeface="B Nazanin" panose="00000400000000000000" pitchFamily="2" charset="-78"/>
              </a:rPr>
              <a:t>renal pelvis </a:t>
            </a:r>
            <a:endParaRPr lang="tr-T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lvl="2" algn="r" rtl="1">
              <a:defRPr/>
            </a:pPr>
            <a:r>
              <a:rPr lang="fa-IR" dirty="0">
                <a:solidFill>
                  <a:srgbClr val="000050"/>
                </a:solidFill>
                <a:cs typeface="B Nazanin" panose="00000400000000000000" pitchFamily="2" charset="-78"/>
              </a:rPr>
              <a:t>آندوسکوپی</a:t>
            </a:r>
            <a:endParaRPr lang="tr-TR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lvl="2" algn="r" rtl="1">
              <a:defRPr/>
            </a:pPr>
            <a:r>
              <a:rPr lang="fa-IR" dirty="0" err="1">
                <a:solidFill>
                  <a:srgbClr val="000050"/>
                </a:solidFill>
                <a:cs typeface="B Nazanin" panose="00000400000000000000" pitchFamily="2" charset="-78"/>
              </a:rPr>
              <a:t>فلوروسکوپی</a:t>
            </a:r>
            <a:endParaRPr lang="tr-TR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lvl="1" algn="r" rtl="1">
              <a:defRPr/>
            </a:pP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دسترسی</a:t>
            </a:r>
            <a:endParaRPr lang="tr-T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lvl="2" algn="r" rtl="1">
              <a:defRPr/>
            </a:pPr>
            <a:r>
              <a:rPr lang="fa-IR" dirty="0">
                <a:solidFill>
                  <a:srgbClr val="000050"/>
                </a:solidFill>
                <a:cs typeface="B Nazanin" panose="00000400000000000000" pitchFamily="2" charset="-78"/>
              </a:rPr>
              <a:t>2 مرحله ای</a:t>
            </a:r>
            <a:endParaRPr lang="tr-TR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lvl="3" algn="r" rtl="1">
              <a:defRPr/>
            </a:pP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سوراخ </a:t>
            </a:r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کردن,جایگذاری</a:t>
            </a: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 </a:t>
            </a:r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کتتر</a:t>
            </a:r>
            <a:endParaRPr lang="tr-T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lvl="2" algn="r" rtl="1">
              <a:defRPr/>
            </a:pPr>
            <a:r>
              <a:rPr lang="fa-IR" dirty="0">
                <a:solidFill>
                  <a:srgbClr val="000050"/>
                </a:solidFill>
                <a:cs typeface="B Nazanin" panose="00000400000000000000" pitchFamily="2" charset="-78"/>
              </a:rPr>
              <a:t>3 مرحله ای</a:t>
            </a:r>
            <a:endParaRPr lang="tr-TR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lvl="3" algn="r" rtl="1">
              <a:defRPr/>
            </a:pP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سوراخ </a:t>
            </a:r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کردن,گشاد</a:t>
            </a: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 کردن </a:t>
            </a:r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سوراخ,جایگذاری</a:t>
            </a: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 </a:t>
            </a:r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کتتر</a:t>
            </a:r>
            <a:endParaRPr lang="tr-T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lvl="1" algn="r" rtl="1">
              <a:defRPr/>
            </a:pPr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درناژ</a:t>
            </a:r>
            <a:endParaRPr lang="tr-T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70974"/>
            <a:ext cx="3744416" cy="455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FE7971-DB5E-414D-B96C-3406E15A226E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6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 txBox="1">
            <a:spLocks/>
          </p:cNvSpPr>
          <p:nvPr/>
        </p:nvSpPr>
        <p:spPr>
          <a:xfrm>
            <a:off x="457200" y="457200"/>
            <a:ext cx="8229600" cy="1477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a-IR" sz="32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ست </a:t>
            </a:r>
            <a:r>
              <a:rPr lang="fa-IR" sz="3200" dirty="0" err="1">
                <a:solidFill>
                  <a:sysClr val="windowText" lastClr="000000"/>
                </a:solidFill>
                <a:cs typeface="B Nazanin" panose="00000400000000000000" pitchFamily="2" charset="-78"/>
              </a:rPr>
              <a:t>نفروستومی</a:t>
            </a:r>
            <a:r>
              <a:rPr lang="fa-IR" sz="32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 2 مرحله ای</a:t>
            </a:r>
            <a:endParaRPr lang="en-US" sz="3200" dirty="0">
              <a:solidFill>
                <a:sysClr val="windowText" lastClr="000000"/>
              </a:solidFill>
              <a:cs typeface="B Nazanin" panose="00000400000000000000" pitchFamily="2" charset="-78"/>
            </a:endParaRPr>
          </a:p>
        </p:txBody>
      </p:sp>
      <p:pic>
        <p:nvPicPr>
          <p:cNvPr id="6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70652"/>
            <a:ext cx="4724837" cy="402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400" y="1970652"/>
            <a:ext cx="2971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justLow" rtl="1"/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مرحله اول: سوراخ کردن از روی پوست تا کلیه. </a:t>
            </a:r>
          </a:p>
          <a:p>
            <a:pPr marL="0" lvl="3" algn="justLow" rtl="1"/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مرحله دوم: جایگذاری </a:t>
            </a:r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کتتر</a:t>
            </a:r>
            <a:endParaRPr lang="fa-I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marL="0" lvl="3" algn="justLow" rtl="1"/>
            <a:endParaRPr lang="fa-I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marL="0" lvl="3" algn="justLow" rtl="1"/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مزیت 2 مرحله ای به 3 مرحله ای: در 2 مرحله ای </a:t>
            </a:r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دایلاتور</a:t>
            </a: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 حذف میشود.</a:t>
            </a:r>
            <a:endParaRPr lang="tr-T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B3DB7-982A-41F9-9E6C-FFEA85E72DAD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/>
          <a:lstStyle/>
          <a:p>
            <a:r>
              <a:rPr lang="fa-IR" sz="3200" dirty="0">
                <a:cs typeface="B Nazanin" panose="00000400000000000000" pitchFamily="2" charset="-78"/>
              </a:rPr>
              <a:t>ست </a:t>
            </a:r>
            <a:r>
              <a:rPr lang="fa-IR" sz="3200" dirty="0" err="1">
                <a:cs typeface="B Nazanin" panose="00000400000000000000" pitchFamily="2" charset="-78"/>
              </a:rPr>
              <a:t>نفروستومی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İçerik Yer Tutucusu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038600" cy="4525963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تحت بی حسی موضعی انجام میشود</a:t>
            </a:r>
            <a:endParaRPr lang="tr-T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زیر دستگاه</a:t>
            </a:r>
            <a:endParaRPr lang="tr-T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lvl="1" algn="r" rtl="1"/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سونوگرافی</a:t>
            </a:r>
            <a:r>
              <a:rPr lang="en-US" sz="2000" dirty="0">
                <a:solidFill>
                  <a:srgbClr val="000050"/>
                </a:solidFill>
                <a:cs typeface="B Nazanin" panose="00000400000000000000" pitchFamily="2" charset="-78"/>
              </a:rPr>
              <a:t> </a:t>
            </a: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 برای دیدن سنگ ها و یا گرفتگی ها</a:t>
            </a:r>
            <a:endParaRPr lang="tr-T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lvl="1" algn="r" rtl="1"/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فلوروسکوپی</a:t>
            </a: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 برای دیدن حرکت کاتتر</a:t>
            </a:r>
            <a:endParaRPr lang="tr-T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حالت بیمار به صورت دمر میباشد</a:t>
            </a:r>
            <a:endParaRPr lang="tr-TR" sz="2000" dirty="0">
              <a:solidFill>
                <a:srgbClr val="000050"/>
              </a:solidFill>
              <a:cs typeface="B Nazanin" panose="00000400000000000000" pitchFamily="2" charset="-78"/>
            </a:endParaRPr>
          </a:p>
          <a:p>
            <a:pPr marL="0" indent="0">
              <a:buNone/>
            </a:pPr>
            <a:endParaRPr lang="de-DE" dirty="0">
              <a:solidFill>
                <a:srgbClr val="0287CA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90790"/>
            <a:ext cx="2878832" cy="218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342" y="3806572"/>
            <a:ext cx="3309764" cy="232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81327A-C0C8-406A-8350-F7AA069EECC5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258382" y="914400"/>
            <a:ext cx="8229600" cy="1143000"/>
          </a:xfrm>
        </p:spPr>
        <p:txBody>
          <a:bodyPr>
            <a:normAutofit/>
          </a:bodyPr>
          <a:lstStyle/>
          <a:p>
            <a:pPr marL="0" indent="0" rtl="1"/>
            <a:r>
              <a:rPr lang="fa-IR" sz="3200" dirty="0">
                <a:solidFill>
                  <a:srgbClr val="000050"/>
                </a:solidFill>
                <a:cs typeface="B Nazanin" panose="00000400000000000000" pitchFamily="2" charset="-78"/>
              </a:rPr>
              <a:t>دلایل مختلف برای اختلال در مجاری ادرار</a:t>
            </a:r>
            <a:endParaRPr lang="de-DE" sz="3200" dirty="0">
              <a:solidFill>
                <a:srgbClr val="0287CA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752600"/>
            <a:ext cx="9144000" cy="441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600" dirty="0">
                <a:solidFill>
                  <a:srgbClr val="0287CA"/>
                </a:solidFill>
              </a:rPr>
              <a:t>		</a:t>
            </a:r>
            <a:endParaRPr lang="tr-TR" sz="1600" dirty="0">
              <a:solidFill>
                <a:srgbClr val="0287CA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82263"/>
              </p:ext>
            </p:extLst>
          </p:nvPr>
        </p:nvGraphicFramePr>
        <p:xfrm>
          <a:off x="2949988" y="2362200"/>
          <a:ext cx="2846387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" r:id="rId2" imgW="22495238" imgH="29657143" progId="PBrush">
                  <p:embed/>
                </p:oleObj>
              </mc:Choice>
              <mc:Fallback>
                <p:oleObj name="Bitmap" r:id="rId2" imgW="22495238" imgH="296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9988" y="2362200"/>
                        <a:ext cx="2846387" cy="375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14581" y="3051969"/>
            <a:ext cx="3162341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a-IR" sz="1600" b="1" dirty="0">
                <a:solidFill>
                  <a:srgbClr val="FF0000"/>
                </a:solidFill>
              </a:rPr>
              <a:t>تومور لگنچه کلیه </a:t>
            </a:r>
            <a:r>
              <a:rPr lang="en-US" sz="1600" b="1" dirty="0">
                <a:solidFill>
                  <a:srgbClr val="FF0000"/>
                </a:solidFill>
              </a:rPr>
              <a:t> Renal pelvis tumor</a:t>
            </a:r>
            <a:endParaRPr lang="en-GB" sz="1600" b="1" dirty="0">
              <a:solidFill>
                <a:srgbClr val="FF0000"/>
              </a:solidFill>
            </a:endParaRPr>
          </a:p>
          <a:p>
            <a:pPr eaLnBrk="0" hangingPunct="0"/>
            <a:endParaRPr lang="en-GB" b="1" dirty="0">
              <a:solidFill>
                <a:srgbClr val="FF0000"/>
              </a:solidFill>
            </a:endParaRPr>
          </a:p>
          <a:p>
            <a:pPr eaLnBrk="0" hangingPunct="0"/>
            <a:r>
              <a:rPr lang="fa-IR" b="1" dirty="0">
                <a:solidFill>
                  <a:srgbClr val="FF0000"/>
                </a:solidFill>
              </a:rPr>
              <a:t>تنگی </a:t>
            </a:r>
            <a:r>
              <a:rPr lang="fa-IR" b="1" dirty="0" err="1">
                <a:solidFill>
                  <a:srgbClr val="FF0000"/>
                </a:solidFill>
              </a:rPr>
              <a:t>حالب</a:t>
            </a:r>
            <a:r>
              <a:rPr lang="en-US" b="1" dirty="0">
                <a:solidFill>
                  <a:srgbClr val="FF0000"/>
                </a:solidFill>
              </a:rPr>
              <a:t> Ureteral stricture</a:t>
            </a:r>
            <a:endParaRPr lang="en-GB" b="1" dirty="0">
              <a:solidFill>
                <a:srgbClr val="FF0000"/>
              </a:solidFill>
            </a:endParaRPr>
          </a:p>
          <a:p>
            <a:pPr eaLnBrk="0" hangingPunct="0"/>
            <a:endParaRPr lang="en-GB" b="1" dirty="0">
              <a:solidFill>
                <a:srgbClr val="FF0000"/>
              </a:solidFill>
            </a:endParaRPr>
          </a:p>
          <a:p>
            <a:pPr eaLnBrk="0" hangingPunct="0"/>
            <a:endParaRPr lang="en-GB" b="1" dirty="0">
              <a:solidFill>
                <a:srgbClr val="FF0000"/>
              </a:solidFill>
            </a:endParaRPr>
          </a:p>
          <a:p>
            <a:pPr eaLnBrk="0" hangingPunct="0"/>
            <a:r>
              <a:rPr lang="fa-IR" b="1" dirty="0">
                <a:solidFill>
                  <a:srgbClr val="FF0000"/>
                </a:solidFill>
              </a:rPr>
              <a:t>سنگ </a:t>
            </a:r>
            <a:r>
              <a:rPr lang="fa-IR" b="1" dirty="0" err="1">
                <a:solidFill>
                  <a:srgbClr val="FF0000"/>
                </a:solidFill>
              </a:rPr>
              <a:t>حالب</a:t>
            </a:r>
            <a:r>
              <a:rPr lang="en-US" b="1" dirty="0">
                <a:solidFill>
                  <a:srgbClr val="FF0000"/>
                </a:solidFill>
              </a:rPr>
              <a:t> Ureteral Stone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773363"/>
            <a:ext cx="413238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rgbClr val="FF0000"/>
                </a:solidFill>
              </a:rPr>
              <a:t>Renal pelvis stone </a:t>
            </a:r>
            <a:r>
              <a:rPr lang="fa-IR" b="1" dirty="0">
                <a:solidFill>
                  <a:srgbClr val="FF0000"/>
                </a:solidFill>
              </a:rPr>
              <a:t>سنگ لگنچه کلیه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GB" b="1" dirty="0">
              <a:solidFill>
                <a:srgbClr val="FF0000"/>
              </a:solidFill>
            </a:endParaRPr>
          </a:p>
          <a:p>
            <a:pPr eaLnBrk="0" hangingPunct="0"/>
            <a:endParaRPr lang="en-GB" b="1" dirty="0">
              <a:solidFill>
                <a:srgbClr val="FF0000"/>
              </a:solidFill>
            </a:endParaRPr>
          </a:p>
          <a:p>
            <a:pPr eaLnBrk="0" hangingPunct="0"/>
            <a:endParaRPr lang="en-GB" dirty="0">
              <a:solidFill>
                <a:srgbClr val="FF0000"/>
              </a:solidFill>
            </a:endParaRPr>
          </a:p>
          <a:p>
            <a:pPr eaLnBrk="0" hangingPunct="0"/>
            <a:r>
              <a:rPr lang="en-US" b="1" dirty="0">
                <a:solidFill>
                  <a:srgbClr val="FF0000"/>
                </a:solidFill>
              </a:rPr>
              <a:t> Tumor </a:t>
            </a:r>
            <a:r>
              <a:rPr lang="fa-IR" b="1" dirty="0">
                <a:solidFill>
                  <a:srgbClr val="FF0000"/>
                </a:solidFill>
              </a:rPr>
              <a:t>فشار خارجی (تومور)</a:t>
            </a:r>
            <a:endParaRPr lang="en-GB" b="1" dirty="0">
              <a:solidFill>
                <a:srgbClr val="FF0000"/>
              </a:solidFill>
            </a:endParaRPr>
          </a:p>
          <a:p>
            <a:pPr eaLnBrk="0" hangingPunct="0"/>
            <a:endParaRPr lang="en-GB" b="1" dirty="0">
              <a:solidFill>
                <a:srgbClr val="FF0000"/>
              </a:solidFill>
            </a:endParaRPr>
          </a:p>
          <a:p>
            <a:pPr eaLnBrk="0" hangingPunct="0"/>
            <a:endParaRPr lang="en-GB" b="1" dirty="0">
              <a:solidFill>
                <a:srgbClr val="FF0000"/>
              </a:solidFill>
            </a:endParaRPr>
          </a:p>
          <a:p>
            <a:pPr eaLnBrk="0" hangingPunct="0"/>
            <a:endParaRPr lang="fa-IR" b="1" dirty="0">
              <a:solidFill>
                <a:srgbClr val="FF0000"/>
              </a:solidFill>
            </a:endParaRPr>
          </a:p>
          <a:p>
            <a:pPr eaLnBrk="0" hangingPunct="0"/>
            <a:r>
              <a:rPr lang="en-US" sz="1600" b="1" dirty="0">
                <a:solidFill>
                  <a:srgbClr val="FF0000"/>
                </a:solidFill>
              </a:rPr>
              <a:t> </a:t>
            </a:r>
            <a:br>
              <a:rPr lang="en-US" sz="1600" dirty="0"/>
            </a:br>
            <a:r>
              <a:rPr lang="en-US" sz="1600" b="1" dirty="0">
                <a:solidFill>
                  <a:srgbClr val="FF0000"/>
                </a:solidFill>
              </a:rPr>
              <a:t>bladder tumor </a:t>
            </a:r>
            <a:r>
              <a:rPr lang="fa-IR" sz="1600" b="1" dirty="0">
                <a:solidFill>
                  <a:srgbClr val="FF0000"/>
                </a:solidFill>
              </a:rPr>
              <a:t>تومور مثانه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352800" y="3649663"/>
            <a:ext cx="676275" cy="4095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>
            <a:off x="3690937" y="3836194"/>
            <a:ext cx="307975" cy="365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572000" y="30480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3913230" y="3136531"/>
            <a:ext cx="76200" cy="152400"/>
          </a:xfrm>
          <a:prstGeom prst="ellipse">
            <a:avLst/>
          </a:prstGeom>
          <a:solidFill>
            <a:srgbClr val="9966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4220782" y="4648200"/>
            <a:ext cx="1524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724400" y="3136531"/>
            <a:ext cx="1295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507132" y="3048000"/>
            <a:ext cx="1406098" cy="1647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507132" y="3789025"/>
            <a:ext cx="845668" cy="47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5" idx="2"/>
          </p:cNvCxnSpPr>
          <p:nvPr/>
        </p:nvCxnSpPr>
        <p:spPr>
          <a:xfrm flipV="1">
            <a:off x="1752600" y="4762500"/>
            <a:ext cx="2468182" cy="19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Line 15"/>
          <p:cNvSpPr>
            <a:spLocks noChangeShapeType="1"/>
          </p:cNvSpPr>
          <p:nvPr/>
        </p:nvSpPr>
        <p:spPr bwMode="auto">
          <a:xfrm>
            <a:off x="4572000" y="3733952"/>
            <a:ext cx="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4648200" y="3810152"/>
            <a:ext cx="1371600" cy="625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Oval 18"/>
          <p:cNvSpPr>
            <a:spLocks noChangeArrowheads="1"/>
          </p:cNvSpPr>
          <p:nvPr/>
        </p:nvSpPr>
        <p:spPr bwMode="auto">
          <a:xfrm>
            <a:off x="4640580" y="4379118"/>
            <a:ext cx="45719" cy="111919"/>
          </a:xfrm>
          <a:prstGeom prst="ellipse">
            <a:avLst/>
          </a:prstGeom>
          <a:solidFill>
            <a:srgbClr val="9966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686299" y="4491037"/>
            <a:ext cx="1333501" cy="385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52069C6-4F46-4D87-AF5E-2D531809DA28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9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/>
          <a:lstStyle/>
          <a:p>
            <a:r>
              <a:rPr lang="fa-IR" sz="3200" dirty="0" err="1">
                <a:cs typeface="B Nazanin" panose="00000400000000000000" pitchFamily="2" charset="-78"/>
              </a:rPr>
              <a:t>روشهاي</a:t>
            </a:r>
            <a:r>
              <a:rPr lang="fa-IR" sz="3200" dirty="0">
                <a:cs typeface="B Nazanin" panose="00000400000000000000" pitchFamily="2" charset="-78"/>
              </a:rPr>
              <a:t> سنگ شكن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1859340"/>
            <a:ext cx="6934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400" dirty="0">
                <a:cs typeface="B Nazanin" panose="00000400000000000000" pitchFamily="2" charset="-78"/>
              </a:rPr>
              <a:t>: خرد کردن سنگ حالب از طریق مجرا</a:t>
            </a:r>
            <a:r>
              <a:rPr lang="en-US" sz="2400" dirty="0">
                <a:cs typeface="B Nazanin" panose="00000400000000000000" pitchFamily="2" charset="-78"/>
              </a:rPr>
              <a:t>Trans ureteral lithotripsy</a:t>
            </a:r>
            <a:r>
              <a:rPr lang="fa-IR" sz="2400" dirty="0">
                <a:cs typeface="B Nazanin" panose="00000400000000000000" pitchFamily="2" charset="-78"/>
              </a:rPr>
              <a:t>: </a:t>
            </a:r>
            <a:r>
              <a:rPr lang="en-US" sz="2400" dirty="0">
                <a:cs typeface="B Nazanin" panose="00000400000000000000" pitchFamily="2" charset="-78"/>
              </a:rPr>
              <a:t>TUL</a:t>
            </a:r>
          </a:p>
          <a:p>
            <a:pPr algn="r"/>
            <a:r>
              <a:rPr lang="en-US" sz="2400" dirty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 سنگ شکن برون اندامی با امواج ضربه ای</a:t>
            </a:r>
            <a:r>
              <a:rPr lang="en-US" sz="2400" dirty="0">
                <a:cs typeface="B Nazanin" panose="00000400000000000000" pitchFamily="2" charset="-78"/>
              </a:rPr>
              <a:t>:Extracorporeal shock wave lithotripsy :ESWL</a:t>
            </a:r>
            <a:endParaRPr lang="fa-IR" sz="2400" dirty="0">
              <a:cs typeface="B Nazanin" panose="00000400000000000000" pitchFamily="2" charset="-78"/>
            </a:endParaRPr>
          </a:p>
          <a:p>
            <a:pPr algn="r"/>
            <a:r>
              <a:rPr lang="en-US" sz="2400" dirty="0">
                <a:cs typeface="B Nazanin" panose="00000400000000000000" pitchFamily="2" charset="-78"/>
              </a:rPr>
              <a:t>  </a:t>
            </a:r>
            <a:r>
              <a:rPr lang="fa-IR" sz="2400" dirty="0">
                <a:cs typeface="B Nazanin" panose="00000400000000000000" pitchFamily="2" charset="-78"/>
              </a:rPr>
              <a:t> دسترسی به کلیه با ایجاد سوراخ بر روی پوست</a:t>
            </a:r>
            <a:r>
              <a:rPr lang="en-US" sz="2400" dirty="0">
                <a:cs typeface="B Nazanin" panose="00000400000000000000" pitchFamily="2" charset="-78"/>
              </a:rPr>
              <a:t>:Percutaneous </a:t>
            </a:r>
            <a:r>
              <a:rPr lang="en-US" sz="2400" dirty="0" err="1">
                <a:cs typeface="B Nazanin" panose="00000400000000000000" pitchFamily="2" charset="-78"/>
              </a:rPr>
              <a:t>nephrolithotomy</a:t>
            </a:r>
            <a:r>
              <a:rPr lang="fa-IR" sz="2400" dirty="0">
                <a:cs typeface="B Nazanin" panose="00000400000000000000" pitchFamily="2" charset="-78"/>
              </a:rPr>
              <a:t>: </a:t>
            </a:r>
            <a:r>
              <a:rPr lang="en-US" sz="2400" dirty="0">
                <a:cs typeface="B Nazanin" panose="00000400000000000000" pitchFamily="2" charset="-78"/>
              </a:rPr>
              <a:t>PCNL</a:t>
            </a:r>
            <a:endParaRPr lang="fa-IR" sz="2400" dirty="0">
              <a:cs typeface="B Nazanin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40547F-247F-4007-873A-ECE1BE4A1F01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876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Image result for basket in ur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6" descr="Image result for basket in urolog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8" descr="Image result for basket in urolog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60" y="3962400"/>
            <a:ext cx="386220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Image result for basket in urology Es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962400"/>
            <a:ext cx="38100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486400" y="3581400"/>
            <a:ext cx="29718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prstClr val="white"/>
                </a:solidFill>
                <a:cs typeface="B Nazanin" panose="00000400000000000000" pitchFamily="2" charset="-78"/>
              </a:rPr>
              <a:t>استفاده از </a:t>
            </a:r>
            <a:r>
              <a:rPr lang="fa-IR" dirty="0" err="1">
                <a:solidFill>
                  <a:prstClr val="white"/>
                </a:solidFill>
                <a:cs typeface="B Nazanin" panose="00000400000000000000" pitchFamily="2" charset="-78"/>
              </a:rPr>
              <a:t>یروتروسکوپ</a:t>
            </a:r>
            <a:endParaRPr lang="en-US" dirty="0">
              <a:solidFill>
                <a:prstClr val="white"/>
              </a:solidFill>
              <a:cs typeface="B Nazanin" panose="00000400000000000000" pitchFamily="2" charset="-78"/>
            </a:endParaRPr>
          </a:p>
        </p:txBody>
      </p:sp>
      <p:sp>
        <p:nvSpPr>
          <p:cNvPr id="8" name="Oval 7"/>
          <p:cNvSpPr/>
          <p:nvPr/>
        </p:nvSpPr>
        <p:spPr>
          <a:xfrm>
            <a:off x="612775" y="3810001"/>
            <a:ext cx="2892425" cy="453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cs typeface="B Nazanin" panose="00000400000000000000" pitchFamily="2" charset="-78"/>
              </a:rPr>
              <a:t>(ESWL)</a:t>
            </a:r>
            <a:r>
              <a:rPr lang="fa-IR" dirty="0">
                <a:solidFill>
                  <a:prstClr val="white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prstClr val="white"/>
                </a:solidFill>
                <a:cs typeface="B Nazanin" panose="00000400000000000000" pitchFamily="2" charset="-78"/>
              </a:rPr>
              <a:t>لیتوتربپسی</a:t>
            </a:r>
            <a:r>
              <a:rPr lang="fa-IR" dirty="0">
                <a:solidFill>
                  <a:prstClr val="white"/>
                </a:solidFill>
                <a:cs typeface="B Nazanin" panose="00000400000000000000" pitchFamily="2" charset="-78"/>
              </a:rPr>
              <a:t> </a:t>
            </a:r>
            <a:endParaRPr lang="en-US" dirty="0">
              <a:solidFill>
                <a:prstClr val="white"/>
              </a:solidFill>
              <a:cs typeface="B Nazanin" panose="00000400000000000000" pitchFamily="2" charset="-78"/>
            </a:endParaRPr>
          </a:p>
        </p:txBody>
      </p:sp>
      <p:pic>
        <p:nvPicPr>
          <p:cNvPr id="28674" name="Picture 2" descr="Image result for nephrolithoto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" y="1193104"/>
            <a:ext cx="4838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724400" y="2088454"/>
            <a:ext cx="35052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prstClr val="white"/>
                </a:solidFill>
                <a:cs typeface="B Nazanin" panose="00000400000000000000" pitchFamily="2" charset="-78"/>
              </a:rPr>
              <a:t>)</a:t>
            </a:r>
            <a:r>
              <a:rPr lang="en-US" dirty="0">
                <a:solidFill>
                  <a:prstClr val="white"/>
                </a:solidFill>
                <a:cs typeface="B Nazanin" panose="00000400000000000000" pitchFamily="2" charset="-78"/>
              </a:rPr>
              <a:t>PCNL</a:t>
            </a:r>
            <a:r>
              <a:rPr lang="fa-IR" dirty="0" err="1">
                <a:solidFill>
                  <a:prstClr val="white"/>
                </a:solidFill>
                <a:cs typeface="B Nazanin" panose="00000400000000000000" pitchFamily="2" charset="-78"/>
              </a:rPr>
              <a:t>نفرولیتوتومی</a:t>
            </a:r>
            <a:r>
              <a:rPr lang="fa-IR" dirty="0">
                <a:solidFill>
                  <a:prstClr val="white"/>
                </a:solidFill>
                <a:cs typeface="B Nazanin" panose="00000400000000000000" pitchFamily="2" charset="-78"/>
              </a:rPr>
              <a:t> (</a:t>
            </a:r>
            <a:endParaRPr lang="en-US" dirty="0">
              <a:solidFill>
                <a:prstClr val="white"/>
              </a:solidFill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719" y="736312"/>
            <a:ext cx="396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>
                <a:solidFill>
                  <a:prstClr val="black"/>
                </a:solidFill>
                <a:cs typeface="B Nazanin" panose="00000400000000000000" pitchFamily="2" charset="-78"/>
              </a:rPr>
              <a:t>درمان سنگ</a:t>
            </a:r>
            <a:endParaRPr lang="en-US" sz="32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FA6559-AE73-4A4C-9AB2-BC74CD71544C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4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8305800" cy="5333999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fa-IR" sz="3200" dirty="0">
                <a:cs typeface="B Nazanin" panose="00000400000000000000" pitchFamily="2" charset="-78"/>
              </a:rPr>
              <a:t>اصطلاحات رایج در اورولوژی</a:t>
            </a: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 مشاهده سیستم ادراری فوقانی توسط یورتروسکوپ</a:t>
            </a:r>
            <a:r>
              <a:rPr lang="en-US" sz="2000" dirty="0">
                <a:cs typeface="B Nazanin" panose="00000400000000000000" pitchFamily="2" charset="-78"/>
              </a:rPr>
              <a:t>:</a:t>
            </a:r>
            <a:r>
              <a:rPr lang="en-US" sz="2000" dirty="0" err="1">
                <a:cs typeface="B Nazanin" panose="00000400000000000000" pitchFamily="2" charset="-78"/>
              </a:rPr>
              <a:t>Ureteroscopy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en-US" sz="2000" dirty="0">
                <a:cs typeface="B Nazanin" panose="00000400000000000000" pitchFamily="2" charset="-78"/>
              </a:rPr>
              <a:t> </a:t>
            </a:r>
            <a:r>
              <a:rPr lang="fa-IR" sz="2000" dirty="0">
                <a:cs typeface="B Nazanin" panose="00000400000000000000" pitchFamily="2" charset="-78"/>
              </a:rPr>
              <a:t> مشاهده مثانه توسط سیستوسکوپ</a:t>
            </a:r>
            <a:r>
              <a:rPr lang="en-US" sz="2000" dirty="0">
                <a:cs typeface="B Nazanin" panose="00000400000000000000" pitchFamily="2" charset="-78"/>
              </a:rPr>
              <a:t>:Cystoscopy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: مشاهده کلیه توسط نفروسکوپ</a:t>
            </a:r>
            <a:r>
              <a:rPr lang="en-US" sz="2000" dirty="0" err="1">
                <a:cs typeface="B Nazanin" panose="00000400000000000000" pitchFamily="2" charset="-78"/>
              </a:rPr>
              <a:t>Nephroscopy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en-US" sz="2000" dirty="0">
                <a:cs typeface="B Nazanin" panose="00000400000000000000" pitchFamily="2" charset="-78"/>
              </a:rPr>
              <a:t> </a:t>
            </a:r>
            <a:r>
              <a:rPr lang="fa-IR" sz="2000" dirty="0">
                <a:cs typeface="B Nazanin" panose="00000400000000000000" pitchFamily="2" charset="-78"/>
              </a:rPr>
              <a:t> : احتباس ادراری</a:t>
            </a:r>
            <a:r>
              <a:rPr lang="en-US" sz="2000" dirty="0">
                <a:cs typeface="B Nazanin" panose="00000400000000000000" pitchFamily="2" charset="-78"/>
              </a:rPr>
              <a:t>Urinary Retention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: بی اختیاری ادرار</a:t>
            </a:r>
            <a:r>
              <a:rPr lang="en-US" sz="2000" b="1" dirty="0"/>
              <a:t> </a:t>
            </a:r>
            <a:r>
              <a:rPr lang="en-US" sz="2000" dirty="0"/>
              <a:t>Incontinency</a:t>
            </a:r>
            <a:endParaRPr lang="fa-IR" sz="2000" dirty="0"/>
          </a:p>
          <a:p>
            <a:pPr marL="0" indent="0" algn="r">
              <a:buNone/>
            </a:pPr>
            <a:r>
              <a:rPr lang="en-US" sz="2000" b="1" dirty="0"/>
              <a:t> </a:t>
            </a: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بزرگی خوش خیم پروستات</a:t>
            </a:r>
            <a:r>
              <a:rPr lang="en-US" sz="2000" dirty="0">
                <a:cs typeface="B Nazanin" panose="00000400000000000000" pitchFamily="2" charset="-78"/>
              </a:rPr>
              <a:t> </a:t>
            </a:r>
            <a:r>
              <a:rPr lang="fa-IR" sz="2000" dirty="0">
                <a:cs typeface="B Nazanin" panose="00000400000000000000" pitchFamily="2" charset="-78"/>
              </a:rPr>
              <a:t>: </a:t>
            </a:r>
            <a:r>
              <a:rPr lang="en-US" sz="2000" dirty="0">
                <a:cs typeface="B Nazanin" panose="00000400000000000000" pitchFamily="2" charset="-78"/>
              </a:rPr>
              <a:t>Benign prostatic Hyperplasia</a:t>
            </a:r>
            <a:r>
              <a:rPr lang="fa-IR" sz="2000" dirty="0">
                <a:cs typeface="B Nazanin" panose="00000400000000000000" pitchFamily="2" charset="-78"/>
              </a:rPr>
              <a:t>:</a:t>
            </a:r>
            <a:r>
              <a:rPr lang="en-US" sz="2000" dirty="0">
                <a:cs typeface="B Nazanin" panose="00000400000000000000" pitchFamily="2" charset="-78"/>
              </a:rPr>
              <a:t>BPH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endParaRPr lang="en-US" sz="2000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Nazanin" panose="00000400000000000000" pitchFamily="2" charset="-78"/>
              </a:rPr>
              <a:t>تراشیدن پروستات از راه مجرای ادرار</a:t>
            </a:r>
            <a:r>
              <a:rPr lang="en-US" sz="2000" dirty="0">
                <a:cs typeface="B Nazanin" panose="00000400000000000000" pitchFamily="2" charset="-78"/>
              </a:rPr>
              <a:t>:Trans Urethral Resection of Prostate :TURP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40B677-74F6-4CD8-B547-3DCADFEA35A0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1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5625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089D40-A64C-4377-9327-69AC48543286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426981-0059-4000-9E7B-16EFED99AD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851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562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5B1B5F-3300-4F00-9AE4-D7541D448587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677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562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195B6E-9A1F-4EEB-A112-46FE1440E053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363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Image result for basket urology telefle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19" y="2362200"/>
            <a:ext cx="381245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6" y="2362200"/>
            <a:ext cx="4020334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2362200" y="762000"/>
            <a:ext cx="4953000" cy="1219200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>
                <a:cs typeface="B Nazanin" panose="00000400000000000000" pitchFamily="2" charset="-78"/>
              </a:rPr>
              <a:t>بسكت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265BEB-CF5D-4BF0-8BD5-6D49D1E327C8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fa-IR" sz="3200" dirty="0" err="1">
                <a:cs typeface="Nazanin" panose="00000400000000000000" pitchFamily="2" charset="-78"/>
              </a:rPr>
              <a:t>بسکت</a:t>
            </a:r>
            <a:endParaRPr lang="en-US" sz="3200" dirty="0">
              <a:cs typeface="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2" y="1183971"/>
            <a:ext cx="32385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" y="4114800"/>
            <a:ext cx="7733059" cy="209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5800" y="1676400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>
                <a:cs typeface="B Nazanin" panose="00000400000000000000" pitchFamily="2" charset="-78"/>
              </a:rPr>
              <a:t>ابزاری برای خارج کردن سنگ می باشد. جنس بسکتها با کیفیت مناسب و قابل استریل هستند</a:t>
            </a: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دسته جدا شدنی دارد و بنا به ترجیح پزشک میتواند کوتاه شود.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33DD30-4E45-49F6-9B7D-2143129CC854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8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fa-IR" sz="3200" dirty="0">
                <a:cs typeface="Nazanin" panose="00000400000000000000" pitchFamily="2" charset="-78"/>
              </a:rPr>
              <a:t>موارد کاربرد </a:t>
            </a:r>
            <a:r>
              <a:rPr lang="fa-IR" sz="3200" dirty="0" err="1">
                <a:cs typeface="Nazanin" panose="00000400000000000000" pitchFamily="2" charset="-78"/>
              </a:rPr>
              <a:t>بسکت</a:t>
            </a:r>
            <a:endParaRPr lang="en-US" sz="3200" dirty="0">
              <a:cs typeface="Nazanin" panose="00000400000000000000" pitchFamily="2" charset="-78"/>
            </a:endParaRPr>
          </a:p>
        </p:txBody>
      </p:sp>
      <p:sp>
        <p:nvSpPr>
          <p:cNvPr id="6" name="İçerik Yer Tutucusu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r" defTabSz="844550" rtl="1" eaLnBrk="0" hangingPunct="0">
              <a:tabLst>
                <a:tab pos="261938" algn="l"/>
              </a:tabLst>
            </a:pP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استخراج سنگ با </a:t>
            </a:r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بسکت</a:t>
            </a: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 برای سنگ های </a:t>
            </a:r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حالب</a:t>
            </a: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 و پایین </a:t>
            </a:r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حالب</a:t>
            </a: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 و یا در کلیه بکار میرود برای سنگ </a:t>
            </a:r>
            <a:r>
              <a:rPr lang="fa-IR" sz="2000" dirty="0" err="1">
                <a:solidFill>
                  <a:srgbClr val="000050"/>
                </a:solidFill>
                <a:cs typeface="B Nazanin" panose="00000400000000000000" pitchFamily="2" charset="-78"/>
              </a:rPr>
              <a:t>هایی</a:t>
            </a:r>
            <a:r>
              <a:rPr lang="fa-IR" sz="2000" dirty="0">
                <a:solidFill>
                  <a:srgbClr val="000050"/>
                </a:solidFill>
                <a:cs typeface="B Nazanin" panose="00000400000000000000" pitchFamily="2" charset="-78"/>
              </a:rPr>
              <a:t> با شکل خاص و یا بزرگتر از 8 میلیمتر به کار گرفته میشود</a:t>
            </a:r>
            <a:endParaRPr lang="en-GB" sz="2000" dirty="0">
              <a:cs typeface="B Nazanin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812" y="1867019"/>
            <a:ext cx="3429000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46064"/>
            <a:ext cx="3759721" cy="255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3ADD43-8DD0-41CE-869B-F385607317E8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6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fa-IR" sz="3200" dirty="0">
                <a:cs typeface="B Nazanin" panose="00000400000000000000" pitchFamily="2" charset="-78"/>
              </a:rPr>
              <a:t>عملیات در آوردن سنگ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7" name="İçerik Yer Tutucusu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r" rtl="1"/>
            <a:r>
              <a:rPr lang="fa-IR" sz="2000" dirty="0" err="1">
                <a:cs typeface="B Nazanin" panose="00000400000000000000" pitchFamily="2" charset="-78"/>
              </a:rPr>
              <a:t>سیستوسکوپ</a:t>
            </a:r>
            <a:endParaRPr lang="tr-TR" sz="20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000" dirty="0">
                <a:cs typeface="B Nazanin" panose="00000400000000000000" pitchFamily="2" charset="-78"/>
              </a:rPr>
              <a:t>سنگ های مثانه</a:t>
            </a:r>
            <a:endParaRPr lang="tr-TR" sz="2000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یروتروسکوپ</a:t>
            </a:r>
          </a:p>
          <a:p>
            <a:pPr marL="0" indent="0" algn="r" rtl="1">
              <a:buNone/>
            </a:pPr>
            <a:endParaRPr lang="tr-TR" sz="2000" dirty="0">
              <a:cs typeface="B Nazanin" panose="00000400000000000000" pitchFamily="2" charset="-78"/>
            </a:endParaRPr>
          </a:p>
          <a:p>
            <a:pPr lvl="1" algn="r" rtl="1"/>
            <a:r>
              <a:rPr lang="fa-IR" sz="2000" dirty="0" err="1">
                <a:cs typeface="B Nazanin" panose="00000400000000000000" pitchFamily="2" charset="-78"/>
              </a:rPr>
              <a:t>حالب</a:t>
            </a:r>
            <a:endParaRPr lang="tr-TR" sz="2000" dirty="0">
              <a:cs typeface="B Nazanin" panose="00000400000000000000" pitchFamily="2" charset="-78"/>
            </a:endParaRPr>
          </a:p>
          <a:p>
            <a:pPr lvl="2" algn="r" rtl="1"/>
            <a:r>
              <a:rPr lang="fa-IR" dirty="0">
                <a:cs typeface="B Nazanin" panose="00000400000000000000" pitchFamily="2" charset="-78"/>
              </a:rPr>
              <a:t>(</a:t>
            </a:r>
            <a:r>
              <a:rPr lang="tr-TR" dirty="0">
                <a:cs typeface="B Nazanin" panose="00000400000000000000" pitchFamily="2" charset="-78"/>
              </a:rPr>
              <a:t>Rigid </a:t>
            </a:r>
            <a:r>
              <a:rPr lang="fa-IR" dirty="0">
                <a:cs typeface="B Nazanin" panose="00000400000000000000" pitchFamily="2" charset="-78"/>
              </a:rPr>
              <a:t>)سنگ های پایین </a:t>
            </a:r>
            <a:r>
              <a:rPr lang="fa-IR" dirty="0" err="1">
                <a:cs typeface="B Nazanin" panose="00000400000000000000" pitchFamily="2" charset="-78"/>
              </a:rPr>
              <a:t>حالب</a:t>
            </a:r>
            <a:endParaRPr lang="tr-TR" dirty="0">
              <a:cs typeface="B Nazanin" panose="00000400000000000000" pitchFamily="2" charset="-78"/>
            </a:endParaRPr>
          </a:p>
          <a:p>
            <a:pPr lvl="2" algn="r" rtl="1"/>
            <a:r>
              <a:rPr lang="fa-IR" dirty="0">
                <a:cs typeface="B Nazanin" panose="00000400000000000000" pitchFamily="2" charset="-78"/>
              </a:rPr>
              <a:t>(</a:t>
            </a:r>
            <a:r>
              <a:rPr lang="tr-TR" dirty="0">
                <a:cs typeface="B Nazanin" panose="00000400000000000000" pitchFamily="2" charset="-78"/>
              </a:rPr>
              <a:t>Flexible</a:t>
            </a:r>
            <a:r>
              <a:rPr lang="fa-IR" dirty="0">
                <a:cs typeface="B Nazanin" panose="00000400000000000000" pitchFamily="2" charset="-78"/>
              </a:rPr>
              <a:t>)سنگ های بالای </a:t>
            </a:r>
            <a:r>
              <a:rPr lang="fa-IR" dirty="0" err="1">
                <a:cs typeface="B Nazanin" panose="00000400000000000000" pitchFamily="2" charset="-78"/>
              </a:rPr>
              <a:t>حالب</a:t>
            </a:r>
            <a:r>
              <a:rPr lang="fa-IR" dirty="0">
                <a:cs typeface="B Nazanin" panose="00000400000000000000" pitchFamily="2" charset="-78"/>
              </a:rPr>
              <a:t> و سنگ های </a:t>
            </a:r>
            <a:r>
              <a:rPr lang="en-US" dirty="0">
                <a:cs typeface="B Nazanin" panose="00000400000000000000" pitchFamily="2" charset="-78"/>
              </a:rPr>
              <a:t>renal pelvis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sz="2000" dirty="0" err="1">
                <a:cs typeface="B Nazanin" panose="00000400000000000000" pitchFamily="2" charset="-78"/>
              </a:rPr>
              <a:t>نفروسکوپ</a:t>
            </a:r>
            <a:endParaRPr lang="tr-TR" sz="2000" dirty="0">
              <a:cs typeface="B Nazanin" panose="00000400000000000000" pitchFamily="2" charset="-78"/>
            </a:endParaRPr>
          </a:p>
          <a:p>
            <a:pPr lvl="2" algn="r" rtl="1"/>
            <a:r>
              <a:rPr lang="fa-IR" dirty="0">
                <a:cs typeface="B Nazanin" panose="00000400000000000000" pitchFamily="2" charset="-78"/>
              </a:rPr>
              <a:t>سنگ های کلیه</a:t>
            </a:r>
            <a:endParaRPr lang="tr-TR" dirty="0">
              <a:cs typeface="B Nazanin" panose="00000400000000000000" pitchFamily="2" charset="-78"/>
            </a:endParaRPr>
          </a:p>
          <a:p>
            <a:pPr lvl="1" algn="r" rtl="1"/>
            <a:endParaRPr lang="tr-TR" sz="2000" dirty="0"/>
          </a:p>
          <a:p>
            <a:pPr marL="914400" lvl="2" indent="0" algn="r" rtl="1">
              <a:buNone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93650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6F96D0-3EDC-4AD3-9935-C8865B51BA7F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4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>
            <a:normAutofit/>
          </a:bodyPr>
          <a:lstStyle/>
          <a:p>
            <a:r>
              <a:rPr lang="fa-IR" sz="3200" dirty="0">
                <a:cs typeface="B Nazanin" panose="00000400000000000000" pitchFamily="2" charset="-78"/>
              </a:rPr>
              <a:t>مشخصات انواع </a:t>
            </a:r>
            <a:r>
              <a:rPr lang="fa-IR" sz="3200" dirty="0" err="1">
                <a:cs typeface="B Nazanin" panose="00000400000000000000" pitchFamily="2" charset="-78"/>
              </a:rPr>
              <a:t>بسکت</a:t>
            </a:r>
            <a:r>
              <a:rPr lang="fa-IR" sz="3200" dirty="0">
                <a:cs typeface="B Nazanin" panose="00000400000000000000" pitchFamily="2" charset="-78"/>
              </a:rPr>
              <a:t> ها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Metin Yer Tutucusu 4"/>
          <p:cNvSpPr>
            <a:spLocks noGrp="1"/>
          </p:cNvSpPr>
          <p:nvPr>
            <p:ph sz="half" idx="1"/>
          </p:nvPr>
        </p:nvSpPr>
        <p:spPr>
          <a:xfrm>
            <a:off x="-327632" y="1371601"/>
            <a:ext cx="4038600" cy="4888252"/>
          </a:xfrm>
        </p:spPr>
        <p:txBody>
          <a:bodyPr>
            <a:normAutofit fontScale="47500" lnSpcReduction="20000"/>
          </a:bodyPr>
          <a:lstStyle/>
          <a:p>
            <a:pPr algn="r" rtl="1"/>
            <a:r>
              <a:rPr lang="fa-IR" sz="2900" dirty="0">
                <a:cs typeface="B Nazanin" panose="00000400000000000000" pitchFamily="2" charset="-78"/>
              </a:rPr>
              <a:t>جنس </a:t>
            </a:r>
            <a:r>
              <a:rPr lang="fa-IR" sz="2900" dirty="0" err="1">
                <a:cs typeface="B Nazanin" panose="00000400000000000000" pitchFamily="2" charset="-78"/>
              </a:rPr>
              <a:t>وایر</a:t>
            </a:r>
            <a:r>
              <a:rPr lang="fa-IR" sz="2900" dirty="0">
                <a:cs typeface="B Nazanin" panose="00000400000000000000" pitchFamily="2" charset="-78"/>
              </a:rPr>
              <a:t> ها</a:t>
            </a:r>
            <a:endParaRPr lang="tr-TR" sz="2900" dirty="0">
              <a:cs typeface="B Nazanin" panose="00000400000000000000" pitchFamily="2" charset="-78"/>
            </a:endParaRPr>
          </a:p>
          <a:p>
            <a:pPr lvl="1" algn="r" rtl="1"/>
            <a:r>
              <a:rPr lang="tr-TR" sz="2900" dirty="0">
                <a:cs typeface="B Nazanin" panose="00000400000000000000" pitchFamily="2" charset="-78"/>
              </a:rPr>
              <a:t>Steel</a:t>
            </a:r>
          </a:p>
          <a:p>
            <a:pPr lvl="1" algn="r" rtl="1"/>
            <a:r>
              <a:rPr lang="tr-TR" sz="2900" dirty="0" err="1">
                <a:cs typeface="B Nazanin" panose="00000400000000000000" pitchFamily="2" charset="-78"/>
              </a:rPr>
              <a:t>Nitinol</a:t>
            </a:r>
            <a:endParaRPr lang="tr-TR" sz="2900" dirty="0">
              <a:cs typeface="B Nazanin" panose="00000400000000000000" pitchFamily="2" charset="-78"/>
            </a:endParaRPr>
          </a:p>
          <a:p>
            <a:pPr algn="r" rtl="1"/>
            <a:r>
              <a:rPr lang="fa-IR" sz="2900" dirty="0">
                <a:cs typeface="B Nazanin" panose="00000400000000000000" pitchFamily="2" charset="-78"/>
              </a:rPr>
              <a:t>نوع </a:t>
            </a:r>
            <a:r>
              <a:rPr lang="fa-IR" sz="2900" dirty="0" err="1">
                <a:cs typeface="B Nazanin" panose="00000400000000000000" pitchFamily="2" charset="-78"/>
              </a:rPr>
              <a:t>بسکت</a:t>
            </a:r>
            <a:r>
              <a:rPr lang="fa-IR" sz="2900" dirty="0">
                <a:cs typeface="B Nazanin" panose="00000400000000000000" pitchFamily="2" charset="-78"/>
              </a:rPr>
              <a:t> ها</a:t>
            </a:r>
            <a:endParaRPr lang="tr-TR" sz="2900" dirty="0">
              <a:cs typeface="B Nazanin" panose="00000400000000000000" pitchFamily="2" charset="-78"/>
            </a:endParaRPr>
          </a:p>
          <a:p>
            <a:pPr lvl="1" algn="r" rtl="1"/>
            <a:r>
              <a:rPr lang="tr-TR" sz="2900" dirty="0" err="1">
                <a:cs typeface="B Nazanin" panose="00000400000000000000" pitchFamily="2" charset="-78"/>
              </a:rPr>
              <a:t>Helical</a:t>
            </a:r>
            <a:endParaRPr lang="tr-TR" sz="2900" dirty="0">
              <a:cs typeface="B Nazanin" panose="00000400000000000000" pitchFamily="2" charset="-78"/>
            </a:endParaRPr>
          </a:p>
          <a:p>
            <a:pPr lvl="1" algn="r" rtl="1"/>
            <a:r>
              <a:rPr lang="tr-TR" sz="2900" dirty="0" err="1">
                <a:cs typeface="B Nazanin" panose="00000400000000000000" pitchFamily="2" charset="-78"/>
              </a:rPr>
              <a:t>Symetric</a:t>
            </a:r>
            <a:endParaRPr lang="tr-TR" sz="2900" dirty="0">
              <a:cs typeface="B Nazanin" panose="00000400000000000000" pitchFamily="2" charset="-78"/>
            </a:endParaRPr>
          </a:p>
          <a:p>
            <a:pPr algn="r" rtl="1"/>
            <a:r>
              <a:rPr lang="fa-IR" sz="2900" dirty="0">
                <a:cs typeface="B Nazanin" panose="00000400000000000000" pitchFamily="2" charset="-78"/>
              </a:rPr>
              <a:t>مدل </a:t>
            </a:r>
            <a:r>
              <a:rPr lang="fa-IR" sz="2900" dirty="0" err="1">
                <a:cs typeface="B Nazanin" panose="00000400000000000000" pitchFamily="2" charset="-78"/>
              </a:rPr>
              <a:t>وایر</a:t>
            </a:r>
            <a:r>
              <a:rPr lang="fa-IR" sz="2900" dirty="0">
                <a:cs typeface="B Nazanin" panose="00000400000000000000" pitchFamily="2" charset="-78"/>
              </a:rPr>
              <a:t> ها</a:t>
            </a:r>
            <a:endParaRPr lang="tr-TR" sz="2900" dirty="0">
              <a:cs typeface="B Nazanin" panose="00000400000000000000" pitchFamily="2" charset="-78"/>
            </a:endParaRPr>
          </a:p>
          <a:p>
            <a:pPr lvl="1" algn="r" rtl="1"/>
            <a:r>
              <a:rPr lang="tr-TR" sz="2900" dirty="0" err="1">
                <a:cs typeface="B Nazanin" panose="00000400000000000000" pitchFamily="2" charset="-78"/>
              </a:rPr>
              <a:t>Flat</a:t>
            </a:r>
            <a:r>
              <a:rPr lang="tr-TR" sz="2900" dirty="0">
                <a:cs typeface="B Nazanin" panose="00000400000000000000" pitchFamily="2" charset="-78"/>
              </a:rPr>
              <a:t> </a:t>
            </a:r>
            <a:r>
              <a:rPr lang="tr-TR" sz="2900" dirty="0" err="1">
                <a:cs typeface="B Nazanin" panose="00000400000000000000" pitchFamily="2" charset="-78"/>
              </a:rPr>
              <a:t>Wires</a:t>
            </a:r>
            <a:endParaRPr lang="tr-TR" sz="2900" dirty="0">
              <a:cs typeface="B Nazanin" panose="00000400000000000000" pitchFamily="2" charset="-78"/>
            </a:endParaRPr>
          </a:p>
          <a:p>
            <a:pPr lvl="1" algn="r" rtl="1"/>
            <a:r>
              <a:rPr lang="tr-TR" sz="2900" dirty="0" err="1">
                <a:cs typeface="B Nazanin" panose="00000400000000000000" pitchFamily="2" charset="-78"/>
              </a:rPr>
              <a:t>Round</a:t>
            </a:r>
            <a:r>
              <a:rPr lang="tr-TR" sz="2900" dirty="0">
                <a:cs typeface="B Nazanin" panose="00000400000000000000" pitchFamily="2" charset="-78"/>
              </a:rPr>
              <a:t> </a:t>
            </a:r>
            <a:r>
              <a:rPr lang="tr-TR" sz="2900" dirty="0" err="1">
                <a:cs typeface="B Nazanin" panose="00000400000000000000" pitchFamily="2" charset="-78"/>
              </a:rPr>
              <a:t>Wires</a:t>
            </a:r>
            <a:endParaRPr lang="tr-TR" sz="2900" dirty="0">
              <a:cs typeface="B Nazanin" panose="00000400000000000000" pitchFamily="2" charset="-78"/>
            </a:endParaRPr>
          </a:p>
          <a:p>
            <a:pPr algn="r" rtl="1"/>
            <a:r>
              <a:rPr lang="fa-IR" sz="2900" dirty="0">
                <a:cs typeface="B Nazanin" panose="00000400000000000000" pitchFamily="2" charset="-78"/>
              </a:rPr>
              <a:t>مدل </a:t>
            </a:r>
            <a:r>
              <a:rPr lang="fa-IR" sz="2900" dirty="0" err="1">
                <a:cs typeface="B Nazanin" panose="00000400000000000000" pitchFamily="2" charset="-78"/>
              </a:rPr>
              <a:t>بسکت</a:t>
            </a:r>
            <a:r>
              <a:rPr lang="fa-IR" sz="2900" dirty="0">
                <a:cs typeface="B Nazanin" panose="00000400000000000000" pitchFamily="2" charset="-78"/>
              </a:rPr>
              <a:t> ها</a:t>
            </a:r>
            <a:endParaRPr lang="tr-TR" sz="2900" dirty="0">
              <a:cs typeface="B Nazanin" panose="00000400000000000000" pitchFamily="2" charset="-78"/>
            </a:endParaRPr>
          </a:p>
          <a:p>
            <a:pPr lvl="1" algn="r" rtl="1"/>
            <a:r>
              <a:rPr lang="tr-TR" sz="2900" dirty="0" err="1">
                <a:cs typeface="B Nazanin" panose="00000400000000000000" pitchFamily="2" charset="-78"/>
              </a:rPr>
              <a:t>Olive</a:t>
            </a:r>
            <a:endParaRPr lang="tr-TR" sz="2900" dirty="0">
              <a:cs typeface="B Nazanin" panose="00000400000000000000" pitchFamily="2" charset="-78"/>
            </a:endParaRPr>
          </a:p>
          <a:p>
            <a:pPr lvl="1" algn="r" rtl="1"/>
            <a:r>
              <a:rPr lang="tr-TR" sz="2900" dirty="0" err="1">
                <a:cs typeface="B Nazanin" panose="00000400000000000000" pitchFamily="2" charset="-78"/>
              </a:rPr>
              <a:t>Tipless</a:t>
            </a:r>
            <a:r>
              <a:rPr lang="tr-TR" sz="2900" dirty="0">
                <a:cs typeface="B Nazanin" panose="00000400000000000000" pitchFamily="2" charset="-78"/>
              </a:rPr>
              <a:t>-Zero</a:t>
            </a:r>
          </a:p>
          <a:p>
            <a:pPr lvl="1" algn="r" rtl="1"/>
            <a:r>
              <a:rPr lang="tr-TR" sz="2900" dirty="0">
                <a:cs typeface="B Nazanin" panose="00000400000000000000" pitchFamily="2" charset="-78"/>
              </a:rPr>
              <a:t>Filiform</a:t>
            </a:r>
            <a:endParaRPr lang="en-US" sz="2900" dirty="0">
              <a:cs typeface="B Nazanin" panose="00000400000000000000" pitchFamily="2" charset="-78"/>
            </a:endParaRPr>
          </a:p>
          <a:p>
            <a:pPr lvl="1" algn="r" rtl="1"/>
            <a:r>
              <a:rPr lang="en-US" sz="2900" dirty="0">
                <a:cs typeface="B Nazanin" panose="00000400000000000000" pitchFamily="2" charset="-78"/>
              </a:rPr>
              <a:t>Cylindrical</a:t>
            </a:r>
            <a:endParaRPr lang="tr-TR" sz="2900" dirty="0">
              <a:cs typeface="B Nazanin" panose="00000400000000000000" pitchFamily="2" charset="-78"/>
            </a:endParaRPr>
          </a:p>
          <a:p>
            <a:pPr algn="r" rtl="1"/>
            <a:r>
              <a:rPr lang="fa-IR" sz="2900" dirty="0">
                <a:cs typeface="B Nazanin" panose="00000400000000000000" pitchFamily="2" charset="-78"/>
              </a:rPr>
              <a:t>تعداد </a:t>
            </a:r>
            <a:r>
              <a:rPr lang="fa-IR" sz="2900" dirty="0" err="1">
                <a:cs typeface="B Nazanin" panose="00000400000000000000" pitchFamily="2" charset="-78"/>
              </a:rPr>
              <a:t>وایر</a:t>
            </a:r>
            <a:r>
              <a:rPr lang="fa-IR" sz="2900" dirty="0">
                <a:cs typeface="B Nazanin" panose="00000400000000000000" pitchFamily="2" charset="-78"/>
              </a:rPr>
              <a:t> ها</a:t>
            </a:r>
            <a:endParaRPr lang="tr-TR" sz="2900" dirty="0">
              <a:cs typeface="B Nazanin" panose="00000400000000000000" pitchFamily="2" charset="-78"/>
            </a:endParaRPr>
          </a:p>
          <a:p>
            <a:pPr lvl="1" algn="r" rtl="1"/>
            <a:r>
              <a:rPr lang="tr-TR" sz="2900" dirty="0">
                <a:cs typeface="B Nazanin" panose="00000400000000000000" pitchFamily="2" charset="-78"/>
              </a:rPr>
              <a:t>3-4-5-6</a:t>
            </a:r>
            <a:endParaRPr lang="en-US" sz="2900" dirty="0">
              <a:cs typeface="B Nazanin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74" y="2286000"/>
            <a:ext cx="3871326" cy="322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0F8BC4-2962-4884-B982-251B2A76A5D3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/>
          <a:lstStyle/>
          <a:p>
            <a:r>
              <a:rPr lang="fa-IR" sz="3200" dirty="0" err="1"/>
              <a:t>بسکت</a:t>
            </a:r>
            <a:endParaRPr lang="en-US" sz="3200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4716016" y="1628800"/>
            <a:ext cx="3894584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2000" dirty="0">
                <a:cs typeface="B Nazanin" panose="00000400000000000000" pitchFamily="2" charset="-78"/>
              </a:rPr>
              <a:t>               </a:t>
            </a:r>
          </a:p>
          <a:p>
            <a:pPr marL="0" indent="0" algn="r" rtl="1">
              <a:buNone/>
            </a:pPr>
            <a:r>
              <a:rPr lang="fa-IR" sz="2000" dirty="0">
                <a:cs typeface="B Nazanin" panose="00000400000000000000" pitchFamily="2" charset="-78"/>
              </a:rPr>
              <a:t> -بعد از </a:t>
            </a:r>
            <a:r>
              <a:rPr lang="en-US" sz="2000" dirty="0">
                <a:cs typeface="B Nazanin" panose="00000400000000000000" pitchFamily="2" charset="-78"/>
              </a:rPr>
              <a:t>ESWL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2000" dirty="0">
                <a:cs typeface="B Nazanin" panose="00000400000000000000" pitchFamily="2" charset="-78"/>
              </a:rPr>
              <a:t> </a:t>
            </a:r>
            <a:r>
              <a:rPr lang="fa-IR" sz="2000" dirty="0">
                <a:cs typeface="B Nazanin" panose="00000400000000000000" pitchFamily="2" charset="-78"/>
              </a:rPr>
              <a:t>-طی جراحی با </a:t>
            </a:r>
            <a:r>
              <a:rPr lang="fa-IR" sz="2000" dirty="0" err="1">
                <a:cs typeface="B Nazanin" panose="00000400000000000000" pitchFamily="2" charset="-78"/>
              </a:rPr>
              <a:t>یوروتروسکوپ</a:t>
            </a:r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374441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6E515A-ADF3-47CB-B451-FF1AEA0E20FB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0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229600" cy="1143000"/>
          </a:xfrm>
        </p:spPr>
        <p:txBody>
          <a:bodyPr/>
          <a:lstStyle/>
          <a:p>
            <a:r>
              <a:rPr lang="fa-IR" sz="3200" dirty="0"/>
              <a:t>عملکرد:</a:t>
            </a:r>
            <a:endParaRPr lang="en-US" sz="3200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r" rtl="1"/>
            <a:r>
              <a:rPr lang="fa-IR" sz="2000" dirty="0">
                <a:cs typeface="B Nazanin" panose="00000400000000000000" pitchFamily="2" charset="-78"/>
              </a:rPr>
              <a:t>کاربرد:</a:t>
            </a: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عملکرد اولیه:</a:t>
            </a:r>
            <a:endParaRPr lang="en-US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2000" dirty="0">
                <a:cs typeface="B Nazanin" panose="00000400000000000000" pitchFamily="2" charset="-78"/>
              </a:rPr>
              <a:t>      </a:t>
            </a:r>
            <a:r>
              <a:rPr lang="fa-IR" sz="2000" dirty="0">
                <a:cs typeface="B Nazanin" panose="00000400000000000000" pitchFamily="2" charset="-78"/>
              </a:rPr>
              <a:t>استخراج سنگ یا </a:t>
            </a:r>
            <a:r>
              <a:rPr lang="fa-IR" sz="2000" dirty="0" err="1">
                <a:cs typeface="B Nazanin" panose="00000400000000000000" pitchFamily="2" charset="-78"/>
              </a:rPr>
              <a:t>تکه‌های</a:t>
            </a:r>
            <a:r>
              <a:rPr lang="fa-IR" sz="2000" dirty="0">
                <a:cs typeface="B Nazanin" panose="00000400000000000000" pitchFamily="2" charset="-78"/>
              </a:rPr>
              <a:t> سنگ.</a:t>
            </a:r>
          </a:p>
          <a:p>
            <a:pPr marL="0" indent="0" algn="r" rtl="1">
              <a:buNone/>
            </a:pPr>
            <a:r>
              <a:rPr lang="fa-IR" sz="2000" dirty="0" err="1">
                <a:cs typeface="B Nazanin" panose="00000400000000000000" pitchFamily="2" charset="-78"/>
              </a:rPr>
              <a:t>بسکت</a:t>
            </a:r>
            <a:r>
              <a:rPr lang="fa-IR" sz="2000" dirty="0">
                <a:cs typeface="B Nazanin" panose="00000400000000000000" pitchFamily="2" charset="-78"/>
              </a:rPr>
              <a:t> سنگ را از دیواره </a:t>
            </a:r>
            <a:r>
              <a:rPr lang="fa-IR" sz="2000" dirty="0" err="1">
                <a:cs typeface="B Nazanin" panose="00000400000000000000" pitchFamily="2" charset="-78"/>
              </a:rPr>
              <a:t>حالب</a:t>
            </a:r>
            <a:r>
              <a:rPr lang="fa-IR" sz="2000" dirty="0">
                <a:cs typeface="B Nazanin" panose="00000400000000000000" pitchFamily="2" charset="-78"/>
              </a:rPr>
              <a:t> جدا میکند.</a:t>
            </a:r>
          </a:p>
          <a:p>
            <a:pPr algn="r" rtl="1"/>
            <a:r>
              <a:rPr lang="fa-IR" sz="2000" dirty="0">
                <a:cs typeface="B Nazanin" panose="00000400000000000000" pitchFamily="2" charset="-78"/>
              </a:rPr>
              <a:t>عملکرد ثانویه: </a:t>
            </a:r>
            <a:endParaRPr lang="en-US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2000" dirty="0">
                <a:cs typeface="B Nazanin" panose="00000400000000000000" pitchFamily="2" charset="-78"/>
              </a:rPr>
              <a:t>      </a:t>
            </a:r>
            <a:r>
              <a:rPr lang="fa-IR" sz="2000" dirty="0">
                <a:cs typeface="B Nazanin" panose="00000400000000000000" pitchFamily="2" charset="-78"/>
              </a:rPr>
              <a:t>سنگ را ثابت نگه میدارد تا بتوان با لیزر عملیات سنگ شکن را انجام داد.</a:t>
            </a:r>
          </a:p>
          <a:p>
            <a:pPr marL="0" indent="0" algn="r" rtl="1">
              <a:buNone/>
            </a:pPr>
            <a:r>
              <a:rPr lang="fa-IR" sz="2000" dirty="0">
                <a:cs typeface="B Nazanin" panose="00000400000000000000" pitchFamily="2" charset="-78"/>
              </a:rPr>
              <a:t>سیم های </a:t>
            </a:r>
            <a:r>
              <a:rPr lang="fa-IR" sz="2000" dirty="0" err="1">
                <a:cs typeface="B Nazanin" panose="00000400000000000000" pitchFamily="2" charset="-78"/>
              </a:rPr>
              <a:t>بسکت</a:t>
            </a:r>
            <a:r>
              <a:rPr lang="fa-IR" sz="2000" dirty="0">
                <a:cs typeface="B Nazanin" panose="00000400000000000000" pitchFamily="2" charset="-78"/>
              </a:rPr>
              <a:t> از جنس استیل یا </a:t>
            </a:r>
            <a:r>
              <a:rPr lang="fa-IR" sz="2000" dirty="0" err="1">
                <a:cs typeface="B Nazanin" panose="00000400000000000000" pitchFamily="2" charset="-78"/>
              </a:rPr>
              <a:t>نایتینول</a:t>
            </a:r>
            <a:r>
              <a:rPr lang="fa-IR" sz="2000" dirty="0">
                <a:cs typeface="B Nazanin" panose="00000400000000000000" pitchFamily="2" charset="-78"/>
              </a:rPr>
              <a:t> هستند و امکان شکسته شدنشان در هنگام برخورد با هم میباشد.</a:t>
            </a:r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09634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20" y="3789040"/>
            <a:ext cx="309634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C676E1-F5AD-4383-8BFF-2BC0DEFE3B9B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5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/>
          </a:bodyPr>
          <a:lstStyle/>
          <a:p>
            <a:pPr marL="0" indent="0"/>
            <a:r>
              <a:rPr lang="fa-IR" dirty="0">
                <a:cs typeface="B Nazanin" panose="00000400000000000000" pitchFamily="2" charset="-78"/>
              </a:rPr>
              <a:t>: بی اختیاری ادرار</a:t>
            </a:r>
            <a:r>
              <a:rPr lang="en-US" b="1" dirty="0"/>
              <a:t> </a:t>
            </a:r>
            <a:r>
              <a:rPr lang="en-US" dirty="0"/>
              <a:t>Incontinency</a:t>
            </a:r>
            <a:r>
              <a:rPr lang="en-US" b="1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572000" cy="3429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1200"/>
            <a:ext cx="4495800" cy="3428999"/>
          </a:xfrm>
        </p:spPr>
      </p:pic>
      <p:sp>
        <p:nvSpPr>
          <p:cNvPr id="3" name="TextBox 2"/>
          <p:cNvSpPr txBox="1"/>
          <p:nvPr/>
        </p:nvSpPr>
        <p:spPr>
          <a:xfrm>
            <a:off x="4583430" y="1443841"/>
            <a:ext cx="4495800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/>
              <a:t>stress.1</a:t>
            </a:r>
            <a:endParaRPr lang="en-US" dirty="0">
              <a:cs typeface="B Nazanin" panose="00000400000000000000" pitchFamily="2" charset="-78"/>
            </a:endParaRPr>
          </a:p>
          <a:p>
            <a:pPr algn="r"/>
            <a:r>
              <a:rPr lang="fa-IR" dirty="0">
                <a:cs typeface="B Nazanin" panose="00000400000000000000" pitchFamily="2" charset="-78"/>
              </a:rPr>
              <a:t>خروج غير ارادي ادرار در اثر فشار ناگهاني مانند عطسه .سرفه.خنديدن.بلند كردن بارسنگين و....</a:t>
            </a:r>
          </a:p>
          <a:p>
            <a:pPr algn="r"/>
            <a:r>
              <a:rPr lang="en-US" dirty="0">
                <a:cs typeface="B Nazanin" panose="00000400000000000000" pitchFamily="2" charset="-78"/>
              </a:rPr>
              <a:t>urge.2</a:t>
            </a:r>
          </a:p>
          <a:p>
            <a:pPr algn="r"/>
            <a:r>
              <a:rPr lang="fa-IR" dirty="0">
                <a:cs typeface="B Nazanin" panose="00000400000000000000" pitchFamily="2" charset="-78"/>
              </a:rPr>
              <a:t>خروج غير ارادي ادرار بلافاصله بعد از احساس نياز به ادرار كردن</a:t>
            </a:r>
          </a:p>
          <a:p>
            <a:pPr algn="r"/>
            <a:r>
              <a:rPr lang="en-US" dirty="0">
                <a:cs typeface="B Nazanin" panose="00000400000000000000" pitchFamily="2" charset="-78"/>
              </a:rPr>
              <a:t>Overflow.3</a:t>
            </a:r>
          </a:p>
          <a:p>
            <a:pPr algn="r"/>
            <a:r>
              <a:rPr lang="fa-IR" dirty="0">
                <a:cs typeface="B Nazanin" panose="00000400000000000000" pitchFamily="2" charset="-78"/>
              </a:rPr>
              <a:t>خروج غير ارادي ادرار زماني كه مثانه كاملا پر شده باشد بگونه اي كه انگار مثانه هرگز كاملا پر شده باشد.بگونه اي كه مثانه كاملا خالي نميشود</a:t>
            </a:r>
          </a:p>
          <a:p>
            <a:pPr algn="r"/>
            <a:r>
              <a:rPr lang="en-US" dirty="0">
                <a:cs typeface="B Nazanin" panose="00000400000000000000" pitchFamily="2" charset="-78"/>
              </a:rPr>
              <a:t>Mixed.4</a:t>
            </a:r>
          </a:p>
          <a:p>
            <a:pPr algn="r"/>
            <a:r>
              <a:rPr lang="fa-IR" dirty="0">
                <a:cs typeface="B Nazanin" panose="00000400000000000000" pitchFamily="2" charset="-78"/>
              </a:rPr>
              <a:t>بسياري از خانمها تركيبي از انواع بي اختياريهاي بالا را دارند كه عمدتا شامل </a:t>
            </a:r>
            <a:endParaRPr lang="en-US" dirty="0">
              <a:cs typeface="B Nazanin" panose="00000400000000000000" pitchFamily="2" charset="-78"/>
            </a:endParaRPr>
          </a:p>
          <a:p>
            <a:pPr algn="r"/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ميباشد</a:t>
            </a:r>
            <a:r>
              <a:rPr lang="en-US" dirty="0">
                <a:cs typeface="B Nazanin" panose="00000400000000000000" pitchFamily="2" charset="-78"/>
              </a:rPr>
              <a:t>Stress . </a:t>
            </a:r>
            <a:r>
              <a:rPr lang="en-US" dirty="0" err="1">
                <a:cs typeface="B Nazanin" panose="00000400000000000000" pitchFamily="2" charset="-78"/>
              </a:rPr>
              <a:t>Urese</a:t>
            </a:r>
            <a:r>
              <a:rPr lang="en-US" dirty="0">
                <a:cs typeface="B Nazanin" panose="00000400000000000000" pitchFamily="2" charset="-78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4C4B47-B9DF-4C7B-8A08-FAA553BFDA7A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948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9800"/>
            <a:ext cx="8305800" cy="18287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932ED6-8B0C-4C1D-BBD7-EFBC8884DF79}"/>
              </a:ext>
            </a:extLst>
          </p:cNvPr>
          <p:cNvSpPr/>
          <p:nvPr/>
        </p:nvSpPr>
        <p:spPr>
          <a:xfrm>
            <a:off x="37810" y="6336002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4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3" y="1066470"/>
            <a:ext cx="8869013" cy="4725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205658"/>
            <a:ext cx="8008954" cy="45858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a-IR" sz="2000" dirty="0">
                <a:cs typeface="B Nazanin" panose="00000400000000000000" pitchFamily="2" charset="-78"/>
              </a:rPr>
              <a:t>خارج شدن غير ارادي ادرار متعاقب فعاليت فيزيكي</a:t>
            </a:r>
            <a:endParaRPr lang="en-US" sz="2000" dirty="0">
              <a:cs typeface="B Nazanin" panose="00000400000000000000" pitchFamily="2" charset="-78"/>
            </a:endParaRPr>
          </a:p>
          <a:p>
            <a:pPr algn="r"/>
            <a:endParaRPr lang="fa-IR" sz="2000" dirty="0">
              <a:cs typeface="B Nazanin" panose="00000400000000000000" pitchFamily="2" charset="-78"/>
            </a:endParaRPr>
          </a:p>
          <a:p>
            <a:pPr algn="r"/>
            <a:r>
              <a:rPr lang="fa-IR" sz="2000" dirty="0">
                <a:cs typeface="B Nazanin" panose="00000400000000000000" pitchFamily="2" charset="-78"/>
              </a:rPr>
              <a:t>.عدم توانايي در نگهداشتن ادرار بعد از احساس نياز به دفع ادرار </a:t>
            </a:r>
            <a:endParaRPr lang="en-US" sz="2000" dirty="0">
              <a:cs typeface="B Nazanin" panose="00000400000000000000" pitchFamily="2" charset="-78"/>
            </a:endParaRPr>
          </a:p>
          <a:p>
            <a:pPr algn="r"/>
            <a:endParaRPr lang="fa-IR" sz="2000" dirty="0">
              <a:cs typeface="B Nazanin" panose="00000400000000000000" pitchFamily="2" charset="-78"/>
            </a:endParaRPr>
          </a:p>
          <a:p>
            <a:pPr algn="r"/>
            <a:r>
              <a:rPr lang="fa-IR" sz="2000" dirty="0">
                <a:cs typeface="B Nazanin" panose="00000400000000000000" pitchFamily="2" charset="-78"/>
              </a:rPr>
              <a:t>.افزايش دفعات ادراركردن</a:t>
            </a:r>
            <a:endParaRPr lang="en-US" sz="2000" dirty="0">
              <a:cs typeface="B Nazanin" panose="00000400000000000000" pitchFamily="2" charset="-78"/>
            </a:endParaRPr>
          </a:p>
          <a:p>
            <a:pPr algn="r"/>
            <a:endParaRPr lang="fa-IR" sz="2000" dirty="0">
              <a:cs typeface="B Nazanin" panose="00000400000000000000" pitchFamily="2" charset="-78"/>
            </a:endParaRPr>
          </a:p>
          <a:p>
            <a:pPr algn="r"/>
            <a:r>
              <a:rPr lang="fa-IR" sz="2000" dirty="0">
                <a:cs typeface="B Nazanin" panose="00000400000000000000" pitchFamily="2" charset="-78"/>
              </a:rPr>
              <a:t>.احساس درد زمان ادرار</a:t>
            </a:r>
            <a:endParaRPr lang="en-US" sz="2000" dirty="0">
              <a:cs typeface="B Nazanin" panose="00000400000000000000" pitchFamily="2" charset="-78"/>
            </a:endParaRPr>
          </a:p>
          <a:p>
            <a:pPr algn="r"/>
            <a:r>
              <a:rPr lang="fa-IR" sz="2000" dirty="0">
                <a:cs typeface="B Nazanin" panose="00000400000000000000" pitchFamily="2" charset="-78"/>
              </a:rPr>
              <a:t> </a:t>
            </a:r>
          </a:p>
          <a:p>
            <a:pPr algn="r"/>
            <a:r>
              <a:rPr lang="fa-IR" sz="2000" dirty="0">
                <a:cs typeface="B Nazanin" panose="00000400000000000000" pitchFamily="2" charset="-78"/>
              </a:rPr>
              <a:t>.عفونت مثانه </a:t>
            </a:r>
            <a:endParaRPr lang="en-US" sz="2000" dirty="0">
              <a:cs typeface="B Nazanin" panose="00000400000000000000" pitchFamily="2" charset="-78"/>
            </a:endParaRPr>
          </a:p>
          <a:p>
            <a:pPr algn="r"/>
            <a:endParaRPr lang="fa-IR" sz="2000" dirty="0">
              <a:cs typeface="B Nazanin" panose="00000400000000000000" pitchFamily="2" charset="-78"/>
            </a:endParaRPr>
          </a:p>
          <a:p>
            <a:pPr algn="r"/>
            <a:r>
              <a:rPr lang="fa-IR" sz="2000" dirty="0">
                <a:cs typeface="B Nazanin" panose="00000400000000000000" pitchFamily="2" charset="-78"/>
              </a:rPr>
              <a:t>.احساس عدم تخليه كامل مثانه حتي پس از ادرار كردن</a:t>
            </a:r>
          </a:p>
          <a:p>
            <a:pPr algn="r"/>
            <a:endParaRPr lang="fa-IR" dirty="0"/>
          </a:p>
          <a:p>
            <a:pPr algn="r"/>
            <a:endParaRPr lang="fa-IR" dirty="0"/>
          </a:p>
          <a:p>
            <a:pPr algn="r"/>
            <a:endParaRPr lang="fa-IR" dirty="0"/>
          </a:p>
          <a:p>
            <a:pPr algn="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5F7643-3858-40F8-911E-47CD4D60CB4E}"/>
              </a:ext>
            </a:extLst>
          </p:cNvPr>
          <p:cNvSpPr/>
          <p:nvPr/>
        </p:nvSpPr>
        <p:spPr>
          <a:xfrm>
            <a:off x="37810" y="6328064"/>
            <a:ext cx="7505990" cy="521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573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3572</TotalTime>
  <Words>2246</Words>
  <Application>Microsoft Office PowerPoint</Application>
  <PresentationFormat>On-screen Show (4:3)</PresentationFormat>
  <Paragraphs>405</Paragraphs>
  <Slides>80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Corbel</vt:lpstr>
      <vt:lpstr>inherit</vt:lpstr>
      <vt:lpstr>Times New Roman</vt:lpstr>
      <vt:lpstr>Parallax</vt:lpstr>
      <vt:lpstr>Dokument</vt:lpstr>
      <vt:lpstr>Bitmap</vt:lpstr>
      <vt:lpstr>PowerPoint Presentation</vt:lpstr>
      <vt:lpstr>فهرست مطالب</vt:lpstr>
      <vt:lpstr>اورولوژی چیست؟</vt:lpstr>
      <vt:lpstr>PowerPoint Presentation</vt:lpstr>
      <vt:lpstr>PowerPoint Presentation</vt:lpstr>
      <vt:lpstr>PowerPoint Presentation</vt:lpstr>
      <vt:lpstr>PowerPoint Presentation</vt:lpstr>
      <vt:lpstr>: بی اختیاری ادرار Incontinency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Superglide Antireflux DD Valve</vt:lpstr>
      <vt:lpstr>PowerPoint Presentation</vt:lpstr>
      <vt:lpstr>PowerPoint Presentation</vt:lpstr>
      <vt:lpstr>PowerPoint Presentation</vt:lpstr>
      <vt:lpstr>PowerPoint Presentation</vt:lpstr>
      <vt:lpstr> نفروستومی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 Position </vt:lpstr>
      <vt:lpstr>PowerPoint Presentation</vt:lpstr>
      <vt:lpstr>PowerPoint Presentation</vt:lpstr>
      <vt:lpstr>ست نفروستومی</vt:lpstr>
      <vt:lpstr>دلایل مختلف برای اختلال در مجاری ادرار</vt:lpstr>
      <vt:lpstr>روشهاي سنگ شكن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بسکت</vt:lpstr>
      <vt:lpstr>موارد کاربرد بسکت</vt:lpstr>
      <vt:lpstr>عملیات در آوردن سنگ</vt:lpstr>
      <vt:lpstr>مشخصات انواع بسکت ها</vt:lpstr>
      <vt:lpstr>بسکت</vt:lpstr>
      <vt:lpstr>عملکرد: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Golzar Taheri</dc:creator>
  <cp:lastModifiedBy>Omid Ranjbar</cp:lastModifiedBy>
  <cp:revision>203</cp:revision>
  <dcterms:created xsi:type="dcterms:W3CDTF">2018-07-10T06:42:35Z</dcterms:created>
  <dcterms:modified xsi:type="dcterms:W3CDTF">2024-08-17T05:48:10Z</dcterms:modified>
</cp:coreProperties>
</file>